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6" r:id="rId23"/>
    <p:sldId id="277" r:id="rId24"/>
    <p:sldId id="279" r:id="rId25"/>
    <p:sldId id="280" r:id="rId26"/>
    <p:sldId id="281" r:id="rId27"/>
    <p:sldId id="282" r:id="rId28"/>
    <p:sldId id="283" r:id="rId29"/>
    <p:sldId id="285" r:id="rId30"/>
    <p:sldId id="284" r:id="rId31"/>
    <p:sldId id="286" r:id="rId32"/>
    <p:sldId id="287" r:id="rId33"/>
    <p:sldId id="288" r:id="rId34"/>
    <p:sldId id="292" r:id="rId35"/>
    <p:sldId id="293" r:id="rId36"/>
    <p:sldId id="294" r:id="rId37"/>
    <p:sldId id="289" r:id="rId38"/>
    <p:sldId id="296" r:id="rId39"/>
    <p:sldId id="290" r:id="rId40"/>
    <p:sldId id="297" r:id="rId41"/>
    <p:sldId id="291" r:id="rId42"/>
    <p:sldId id="298" r:id="rId43"/>
    <p:sldId id="299" r:id="rId44"/>
    <p:sldId id="304" r:id="rId45"/>
    <p:sldId id="300" r:id="rId46"/>
    <p:sldId id="301" r:id="rId47"/>
    <p:sldId id="302" r:id="rId48"/>
    <p:sldId id="305" r:id="rId49"/>
    <p:sldId id="306" r:id="rId50"/>
    <p:sldId id="307" r:id="rId51"/>
    <p:sldId id="308" r:id="rId52"/>
    <p:sldId id="310" r:id="rId53"/>
    <p:sldId id="309" r:id="rId54"/>
    <p:sldId id="311" r:id="rId55"/>
    <p:sldId id="312" r:id="rId56"/>
    <p:sldId id="313" r:id="rId57"/>
    <p:sldId id="314" r:id="rId58"/>
    <p:sldId id="315" r:id="rId59"/>
    <p:sldId id="316" r:id="rId60"/>
    <p:sldId id="317"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8C1A75-87DC-4187-B8B8-F951A7B44789}" type="datetimeFigureOut">
              <a:rPr lang="en-US" smtClean="0"/>
              <a:pPr/>
              <a:t>06/07/22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429F6-72D4-43B4-B4DD-E73DEC907F4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F429F6-72D4-43B4-B4DD-E73DEC907F40}"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F429F6-72D4-43B4-B4DD-E73DEC907F40}" type="slidenum">
              <a:rPr lang="en-US" smtClean="0"/>
              <a:pPr/>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06/07/22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06/07/22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06/07/22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06/07/22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06/07/22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06/07/22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06/07/22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06/07/22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06/07/22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06/07/22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06/07/22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06/07/22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and%20shaking%20lemma.jp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 Theory</a:t>
            </a:r>
            <a:endParaRPr lang="en-US" dirty="0"/>
          </a:p>
        </p:txBody>
      </p:sp>
      <p:sp>
        <p:nvSpPr>
          <p:cNvPr id="3" name="Subtitle 2"/>
          <p:cNvSpPr>
            <a:spLocks noGrp="1"/>
          </p:cNvSpPr>
          <p:nvPr>
            <p:ph type="subTitle" idx="1"/>
          </p:nvPr>
        </p:nvSpPr>
        <p:spPr/>
        <p:txBody>
          <a:bodyPr/>
          <a:lstStyle/>
          <a:p>
            <a:r>
              <a:rPr lang="en-US" dirty="0" err="1" smtClean="0"/>
              <a:t>Prof.Chandra</a:t>
            </a:r>
            <a:r>
              <a:rPr lang="en-US" dirty="0" smtClean="0"/>
              <a:t> </a:t>
            </a:r>
            <a:r>
              <a:rPr lang="en-US" dirty="0" err="1" smtClean="0"/>
              <a:t>Sekhar</a:t>
            </a:r>
            <a:r>
              <a:rPr lang="en-US" dirty="0" smtClean="0"/>
              <a:t> </a:t>
            </a:r>
            <a:r>
              <a:rPr lang="en-US" dirty="0" err="1" smtClean="0"/>
              <a:t>Akkapeddi</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Incidence and degree</a:t>
            </a:r>
            <a:endParaRPr lang="en-US" dirty="0"/>
          </a:p>
        </p:txBody>
      </p:sp>
      <p:sp>
        <p:nvSpPr>
          <p:cNvPr id="3" name="Content Placeholder 2"/>
          <p:cNvSpPr>
            <a:spLocks noGrp="1"/>
          </p:cNvSpPr>
          <p:nvPr>
            <p:ph idx="1"/>
          </p:nvPr>
        </p:nvSpPr>
        <p:spPr/>
        <p:txBody>
          <a:bodyPr>
            <a:normAutofit lnSpcReduction="10000"/>
          </a:bodyPr>
          <a:lstStyle/>
          <a:p>
            <a:pPr>
              <a:buNone/>
            </a:pPr>
            <a:r>
              <a:rPr lang="en-US" dirty="0">
                <a:latin typeface="Bookman Old Style" pitchFamily="18" charset="0"/>
              </a:rPr>
              <a:t>In graph theory, the </a:t>
            </a:r>
            <a:r>
              <a:rPr lang="en-US" u="sng" dirty="0">
                <a:latin typeface="Bookman Old Style" pitchFamily="18" charset="0"/>
              </a:rPr>
              <a:t>degree</a:t>
            </a:r>
            <a:r>
              <a:rPr lang="en-US" dirty="0">
                <a:latin typeface="Bookman Old Style" pitchFamily="18" charset="0"/>
              </a:rPr>
              <a:t> (or </a:t>
            </a:r>
            <a:r>
              <a:rPr lang="en-US" dirty="0" err="1">
                <a:latin typeface="Bookman Old Style" pitchFamily="18" charset="0"/>
              </a:rPr>
              <a:t>valency</a:t>
            </a:r>
            <a:r>
              <a:rPr lang="en-US" dirty="0">
                <a:latin typeface="Bookman Old Style" pitchFamily="18" charset="0"/>
              </a:rPr>
              <a:t>) of a vertex of a graph is the number of edges incident to the vertex, with loops counted twice. The degree of a vertex v is denoted deg(v). The maximum degree of a graph G, denoted by Δ(G</a:t>
            </a:r>
            <a:r>
              <a:rPr lang="en-US" dirty="0" smtClean="0">
                <a:latin typeface="Bookman Old Style" pitchFamily="18" charset="0"/>
              </a:rPr>
              <a:t>)</a:t>
            </a:r>
          </a:p>
          <a:p>
            <a:pPr>
              <a:buNone/>
            </a:pPr>
            <a:r>
              <a:rPr lang="en-US" dirty="0">
                <a:solidFill>
                  <a:srgbClr val="FFFF00"/>
                </a:solidFill>
                <a:latin typeface="Bookman Old Style" pitchFamily="18" charset="0"/>
              </a:rPr>
              <a:t>An </a:t>
            </a:r>
            <a:r>
              <a:rPr lang="en-US" u="sng" dirty="0">
                <a:solidFill>
                  <a:srgbClr val="FFFF00"/>
                </a:solidFill>
                <a:latin typeface="Bookman Old Style" pitchFamily="18" charset="0"/>
              </a:rPr>
              <a:t>isolated vertex</a:t>
            </a:r>
            <a:r>
              <a:rPr lang="en-US" dirty="0">
                <a:solidFill>
                  <a:srgbClr val="FFFF00"/>
                </a:solidFill>
                <a:latin typeface="Bookman Old Style" pitchFamily="18" charset="0"/>
              </a:rPr>
              <a:t> is a vertex with degree zero</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b="1" dirty="0" smtClean="0">
                <a:solidFill>
                  <a:srgbClr val="FFFF00"/>
                </a:solidFill>
                <a:latin typeface="Bookman Old Style" pitchFamily="18" charset="0"/>
              </a:rPr>
              <a:t>Bipartite Graph - If the vertex-set of a graph G can be split into two disjoint sets, V</a:t>
            </a:r>
            <a:r>
              <a:rPr lang="en-US" sz="1600" b="1" baseline="-25000" dirty="0" smtClean="0">
                <a:solidFill>
                  <a:srgbClr val="FFFF00"/>
                </a:solidFill>
                <a:latin typeface="Bookman Old Style" pitchFamily="18" charset="0"/>
              </a:rPr>
              <a:t>1</a:t>
            </a:r>
            <a:r>
              <a:rPr lang="en-US" sz="1600" b="1" dirty="0" smtClean="0">
                <a:solidFill>
                  <a:srgbClr val="FFFF00"/>
                </a:solidFill>
                <a:latin typeface="Bookman Old Style" pitchFamily="18" charset="0"/>
              </a:rPr>
              <a:t> and V</a:t>
            </a:r>
            <a:r>
              <a:rPr lang="en-US" sz="1600" b="1" baseline="-25000" dirty="0" smtClean="0">
                <a:solidFill>
                  <a:srgbClr val="FFFF00"/>
                </a:solidFill>
                <a:latin typeface="Bookman Old Style" pitchFamily="18" charset="0"/>
              </a:rPr>
              <a:t>2</a:t>
            </a:r>
            <a:r>
              <a:rPr lang="en-US" sz="1600" b="1" dirty="0" smtClean="0">
                <a:solidFill>
                  <a:srgbClr val="FFFF00"/>
                </a:solidFill>
                <a:latin typeface="Bookman Old Style" pitchFamily="18" charset="0"/>
              </a:rPr>
              <a:t> , in such a way that each edge in the graph joins a vertex in V</a:t>
            </a:r>
            <a:r>
              <a:rPr lang="en-US" sz="1600" b="1" baseline="-25000" dirty="0" smtClean="0">
                <a:solidFill>
                  <a:srgbClr val="FFFF00"/>
                </a:solidFill>
                <a:latin typeface="Bookman Old Style" pitchFamily="18" charset="0"/>
              </a:rPr>
              <a:t>1</a:t>
            </a:r>
            <a:r>
              <a:rPr lang="en-US" sz="1600" b="1" dirty="0" smtClean="0">
                <a:solidFill>
                  <a:srgbClr val="FFFF00"/>
                </a:solidFill>
                <a:latin typeface="Bookman Old Style" pitchFamily="18" charset="0"/>
              </a:rPr>
              <a:t> to a vertex in V</a:t>
            </a:r>
            <a:r>
              <a:rPr lang="en-US" sz="1600" b="1" baseline="-25000" dirty="0" smtClean="0">
                <a:solidFill>
                  <a:srgbClr val="FFFF00"/>
                </a:solidFill>
                <a:latin typeface="Bookman Old Style" pitchFamily="18" charset="0"/>
              </a:rPr>
              <a:t>2</a:t>
            </a:r>
            <a:r>
              <a:rPr lang="en-US" sz="1600" b="1" dirty="0" smtClean="0">
                <a:solidFill>
                  <a:srgbClr val="FFFF00"/>
                </a:solidFill>
                <a:latin typeface="Bookman Old Style" pitchFamily="18" charset="0"/>
              </a:rPr>
              <a:t> , and there are no edges in G that connect two vertices in V</a:t>
            </a:r>
            <a:r>
              <a:rPr lang="en-US" sz="1600" b="1" baseline="-25000" dirty="0" smtClean="0">
                <a:solidFill>
                  <a:srgbClr val="FFFF00"/>
                </a:solidFill>
                <a:latin typeface="Bookman Old Style" pitchFamily="18" charset="0"/>
              </a:rPr>
              <a:t>1</a:t>
            </a:r>
            <a:r>
              <a:rPr lang="en-US" sz="1600" b="1" dirty="0" smtClean="0">
                <a:solidFill>
                  <a:srgbClr val="FFFF00"/>
                </a:solidFill>
                <a:latin typeface="Bookman Old Style" pitchFamily="18" charset="0"/>
              </a:rPr>
              <a:t> or two vertices in V</a:t>
            </a:r>
            <a:r>
              <a:rPr lang="en-US" sz="1600" b="1" baseline="-25000" dirty="0" smtClean="0">
                <a:solidFill>
                  <a:srgbClr val="FFFF00"/>
                </a:solidFill>
                <a:latin typeface="Bookman Old Style" pitchFamily="18" charset="0"/>
              </a:rPr>
              <a:t>2</a:t>
            </a:r>
            <a:r>
              <a:rPr lang="en-US" sz="1600" b="1" dirty="0" smtClean="0">
                <a:solidFill>
                  <a:srgbClr val="FFFF00"/>
                </a:solidFill>
                <a:latin typeface="Bookman Old Style" pitchFamily="18" charset="0"/>
              </a:rPr>
              <a:t> , then the graph G is called a bipartite graph.</a:t>
            </a:r>
            <a:br>
              <a:rPr lang="en-US" sz="1600" b="1" dirty="0" smtClean="0">
                <a:solidFill>
                  <a:srgbClr val="FFFF00"/>
                </a:solidFill>
                <a:latin typeface="Bookman Old Style" pitchFamily="18" charset="0"/>
              </a:rPr>
            </a:br>
            <a:r>
              <a:rPr lang="en-US" sz="1600" b="1" dirty="0" smtClean="0">
                <a:solidFill>
                  <a:srgbClr val="FFC000"/>
                </a:solidFill>
                <a:latin typeface="Bookman Old Style" pitchFamily="18" charset="0"/>
              </a:rPr>
              <a:t/>
            </a:r>
            <a:br>
              <a:rPr lang="en-US" sz="1600" b="1" dirty="0" smtClean="0">
                <a:solidFill>
                  <a:srgbClr val="FFC000"/>
                </a:solidFill>
                <a:latin typeface="Bookman Old Style" pitchFamily="18" charset="0"/>
              </a:rPr>
            </a:br>
            <a:endParaRPr lang="en-US" sz="1600" dirty="0">
              <a:solidFill>
                <a:srgbClr val="FFFF00"/>
              </a:solidFill>
              <a:latin typeface="Bookman Old Style" pitchFamily="18" charset="0"/>
            </a:endParaRPr>
          </a:p>
        </p:txBody>
      </p:sp>
      <p:pic>
        <p:nvPicPr>
          <p:cNvPr id="7172" name="Picture 4"/>
          <p:cNvPicPr>
            <a:picLocks noGrp="1" noChangeAspect="1" noChangeArrowheads="1"/>
          </p:cNvPicPr>
          <p:nvPr>
            <p:ph idx="1"/>
          </p:nvPr>
        </p:nvPicPr>
        <p:blipFill>
          <a:blip r:embed="rId2" cstate="print"/>
          <a:srcRect/>
          <a:stretch>
            <a:fillRect/>
          </a:stretch>
        </p:blipFill>
        <p:spPr bwMode="auto">
          <a:xfrm>
            <a:off x="3013710" y="2407761"/>
            <a:ext cx="3116580" cy="2910840"/>
          </a:xfrm>
          <a:prstGeom prst="rect">
            <a:avLst/>
          </a:prstGeom>
          <a:noFill/>
          <a:ln w="9525">
            <a:noFill/>
            <a:miter lim="800000"/>
            <a:headEnd/>
            <a:tailEnd/>
          </a:ln>
          <a:effectLst/>
        </p:spPr>
      </p:pic>
      <p:sp>
        <p:nvSpPr>
          <p:cNvPr id="9" name="TextBox 8"/>
          <p:cNvSpPr txBox="1"/>
          <p:nvPr/>
        </p:nvSpPr>
        <p:spPr>
          <a:xfrm>
            <a:off x="1295400" y="6400800"/>
            <a:ext cx="184731" cy="369332"/>
          </a:xfrm>
          <a:prstGeom prst="rect">
            <a:avLst/>
          </a:prstGeom>
          <a:noFill/>
        </p:spPr>
        <p:txBody>
          <a:bodyPr wrap="none" rtlCol="0">
            <a:spAutoFit/>
          </a:bodyPr>
          <a:lstStyle/>
          <a:p>
            <a:endParaRPr lang="en-US" dirty="0"/>
          </a:p>
        </p:txBody>
      </p:sp>
      <p:sp>
        <p:nvSpPr>
          <p:cNvPr id="10" name="TextBox 9"/>
          <p:cNvSpPr txBox="1"/>
          <p:nvPr/>
        </p:nvSpPr>
        <p:spPr>
          <a:xfrm>
            <a:off x="533400" y="6019800"/>
            <a:ext cx="8153400" cy="646331"/>
          </a:xfrm>
          <a:prstGeom prst="rect">
            <a:avLst/>
          </a:prstGeom>
          <a:noFill/>
        </p:spPr>
        <p:txBody>
          <a:bodyPr wrap="square" rtlCol="0">
            <a:spAutoFit/>
          </a:bodyPr>
          <a:lstStyle/>
          <a:p>
            <a:r>
              <a:rPr lang="en-US" b="1" dirty="0" smtClean="0">
                <a:solidFill>
                  <a:srgbClr val="FFC000"/>
                </a:solidFill>
                <a:latin typeface="Bookman Old Style" pitchFamily="18" charset="0"/>
              </a:rPr>
              <a:t>Bipartite graphs are extensively used in modern coding theory, especially to decode code words received from the channel</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400" b="1" dirty="0">
                <a:solidFill>
                  <a:srgbClr val="FFFF00"/>
                </a:solidFill>
                <a:latin typeface="Bookman Old Style" pitchFamily="18" charset="0"/>
              </a:rPr>
              <a:t>Complete Bipartite Graph - A complete bipartite graph is a bipartite graph in which each vertex in the first set is joined to every single vertex in the second set. The complete bipartite graph is denoted by </a:t>
            </a:r>
            <a:r>
              <a:rPr lang="en-US" sz="1400" b="1" dirty="0" err="1">
                <a:solidFill>
                  <a:srgbClr val="FFFF00"/>
                </a:solidFill>
                <a:latin typeface="Bookman Old Style" pitchFamily="18" charset="0"/>
              </a:rPr>
              <a:t>K</a:t>
            </a:r>
            <a:r>
              <a:rPr lang="en-US" sz="1400" b="1" baseline="-25000" dirty="0" err="1">
                <a:solidFill>
                  <a:srgbClr val="FFFF00"/>
                </a:solidFill>
                <a:latin typeface="Bookman Old Style" pitchFamily="18" charset="0"/>
              </a:rPr>
              <a:t>x,y</a:t>
            </a:r>
            <a:r>
              <a:rPr lang="en-US" sz="1400" b="1" dirty="0">
                <a:solidFill>
                  <a:srgbClr val="FFFF00"/>
                </a:solidFill>
                <a:latin typeface="Bookman Old Style" pitchFamily="18" charset="0"/>
              </a:rPr>
              <a:t> where the graph G contains x vertices in the first set and y vertices in the second set.</a:t>
            </a:r>
            <a:br>
              <a:rPr lang="en-US" sz="1400" b="1" dirty="0">
                <a:solidFill>
                  <a:srgbClr val="FFFF00"/>
                </a:solidFill>
                <a:latin typeface="Bookman Old Style" pitchFamily="18" charset="0"/>
              </a:rPr>
            </a:br>
            <a:r>
              <a:rPr lang="en-US" sz="1400" b="1" dirty="0" smtClean="0">
                <a:solidFill>
                  <a:srgbClr val="FFFF00"/>
                </a:solidFill>
                <a:latin typeface="Bookman Old Style" pitchFamily="18" charset="0"/>
              </a:rPr>
              <a:t/>
            </a:r>
            <a:br>
              <a:rPr lang="en-US" sz="1400" b="1" dirty="0" smtClean="0">
                <a:solidFill>
                  <a:srgbClr val="FFFF00"/>
                </a:solidFill>
                <a:latin typeface="Bookman Old Style" pitchFamily="18" charset="0"/>
              </a:rPr>
            </a:br>
            <a:endParaRPr lang="en-US" sz="1400" b="1" dirty="0">
              <a:solidFill>
                <a:srgbClr val="FFFF00"/>
              </a:solidFill>
              <a:latin typeface="Bookman Old Style" pitchFamily="18" charset="0"/>
            </a:endParaRPr>
          </a:p>
        </p:txBody>
      </p:sp>
      <p:pic>
        <p:nvPicPr>
          <p:cNvPr id="8194" name="Picture 2"/>
          <p:cNvPicPr>
            <a:picLocks noGrp="1" noChangeAspect="1" noChangeArrowheads="1"/>
          </p:cNvPicPr>
          <p:nvPr>
            <p:ph idx="1"/>
          </p:nvPr>
        </p:nvPicPr>
        <p:blipFill>
          <a:blip r:embed="rId2" cstate="print"/>
          <a:srcRect/>
          <a:stretch>
            <a:fillRect/>
          </a:stretch>
        </p:blipFill>
        <p:spPr bwMode="auto">
          <a:xfrm>
            <a:off x="3032760" y="2503011"/>
            <a:ext cx="3078480" cy="27203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1897380" y="1767681"/>
            <a:ext cx="5349240"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Theorems</a:t>
            </a:r>
            <a:endParaRPr lang="en-US" dirty="0"/>
          </a:p>
        </p:txBody>
      </p:sp>
      <p:sp>
        <p:nvSpPr>
          <p:cNvPr id="3" name="Content Placeholder 2"/>
          <p:cNvSpPr>
            <a:spLocks noGrp="1"/>
          </p:cNvSpPr>
          <p:nvPr>
            <p:ph idx="1"/>
          </p:nvPr>
        </p:nvSpPr>
        <p:spPr/>
        <p:txBody>
          <a:bodyPr/>
          <a:lstStyle/>
          <a:p>
            <a:pPr>
              <a:buNone/>
            </a:pPr>
            <a:r>
              <a:rPr lang="en-US" dirty="0" smtClean="0">
                <a:hlinkClick r:id="rId2" action="ppaction://hlinkfile"/>
              </a:rPr>
              <a:t>Hand shaking lemma.jpg</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HP_User\Desktop\Hand shaking lemma.jpg"/>
          <p:cNvPicPr>
            <a:picLocks noGrp="1" noChangeAspect="1" noChangeArrowheads="1"/>
          </p:cNvPicPr>
          <p:nvPr>
            <p:ph idx="1"/>
          </p:nvPr>
        </p:nvPicPr>
        <p:blipFill>
          <a:blip r:embed="rId2" cstate="print"/>
          <a:srcRect/>
          <a:stretch>
            <a:fillRect/>
          </a:stretch>
        </p:blipFill>
        <p:spPr bwMode="auto">
          <a:xfrm rot="5400000">
            <a:off x="1554691" y="1600200"/>
            <a:ext cx="6034617" cy="4525963"/>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92D050"/>
                </a:solidFill>
                <a:latin typeface="Bookman Old Style" pitchFamily="18" charset="0"/>
              </a:rPr>
              <a:t>UNIT-II</a:t>
            </a:r>
            <a:endParaRPr lang="en-US" sz="2800" b="1" dirty="0">
              <a:solidFill>
                <a:srgbClr val="92D050"/>
              </a:solidFill>
              <a:latin typeface="Bookman Old Style" pitchFamily="18" charset="0"/>
            </a:endParaRPr>
          </a:p>
        </p:txBody>
      </p:sp>
      <p:sp>
        <p:nvSpPr>
          <p:cNvPr id="3" name="Content Placeholder 2"/>
          <p:cNvSpPr>
            <a:spLocks noGrp="1"/>
          </p:cNvSpPr>
          <p:nvPr>
            <p:ph idx="1"/>
          </p:nvPr>
        </p:nvSpPr>
        <p:spPr/>
        <p:txBody>
          <a:bodyPr>
            <a:normAutofit/>
          </a:bodyPr>
          <a:lstStyle/>
          <a:p>
            <a:pPr>
              <a:buNone/>
            </a:pPr>
            <a:r>
              <a:rPr lang="en-IN" sz="2400" b="1" dirty="0" smtClean="0">
                <a:latin typeface="Bookman Old Style" pitchFamily="18" charset="0"/>
              </a:rPr>
              <a:t>Matrix representation of graphs:		 (5hrs)</a:t>
            </a:r>
            <a:endParaRPr lang="en-US" sz="2400" dirty="0" smtClean="0">
              <a:latin typeface="Bookman Old Style" pitchFamily="18" charset="0"/>
            </a:endParaRPr>
          </a:p>
          <a:p>
            <a:pPr>
              <a:buNone/>
            </a:pPr>
            <a:r>
              <a:rPr lang="en-IN" sz="2400" dirty="0" smtClean="0">
                <a:latin typeface="Bookman Old Style" pitchFamily="18" charset="0"/>
              </a:rPr>
              <a:t>Adjacency Matrix</a:t>
            </a:r>
          </a:p>
          <a:p>
            <a:pPr>
              <a:buNone/>
            </a:pPr>
            <a:r>
              <a:rPr lang="en-IN" sz="2400" dirty="0" smtClean="0">
                <a:latin typeface="Bookman Old Style" pitchFamily="18" charset="0"/>
              </a:rPr>
              <a:t>Incidence Matrix</a:t>
            </a:r>
          </a:p>
          <a:p>
            <a:pPr>
              <a:buNone/>
            </a:pPr>
            <a:r>
              <a:rPr lang="en-IN" sz="2400" dirty="0" smtClean="0">
                <a:latin typeface="Bookman Old Style" pitchFamily="18" charset="0"/>
              </a:rPr>
              <a:t>Path Matrix(Definition and examples) </a:t>
            </a:r>
            <a:endParaRPr lang="en-US" sz="2400" dirty="0" smtClean="0">
              <a:latin typeface="Bookman Old Style" pitchFamily="18" charset="0"/>
            </a:endParaRPr>
          </a:p>
          <a:p>
            <a:pPr>
              <a:buNone/>
            </a:pPr>
            <a:endParaRPr lang="en-US" sz="2400" dirty="0">
              <a:latin typeface="Bookman Old Style"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solidFill>
                  <a:srgbClr val="00B0F0"/>
                </a:solidFill>
                <a:latin typeface="Bookman Old Style" pitchFamily="18" charset="0"/>
              </a:rPr>
              <a:t>Adjacency Matrix</a:t>
            </a:r>
            <a:br>
              <a:rPr lang="en-IN" sz="2800" b="1" dirty="0" smtClean="0">
                <a:solidFill>
                  <a:srgbClr val="00B0F0"/>
                </a:solidFill>
                <a:latin typeface="Bookman Old Style" pitchFamily="18" charset="0"/>
              </a:rPr>
            </a:br>
            <a:endParaRPr lang="en-US" sz="2800" b="1" dirty="0">
              <a:solidFill>
                <a:srgbClr val="00B0F0"/>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76200" y="914400"/>
            <a:ext cx="6979920" cy="234696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76200" y="3352800"/>
            <a:ext cx="7086600" cy="33528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rgbClr val="FFFF00"/>
                </a:solidFill>
                <a:latin typeface="Bookman Old Style" pitchFamily="18" charset="0"/>
              </a:rPr>
              <a:t>Adjacency Matrix</a:t>
            </a:r>
            <a:endParaRPr lang="en-US" sz="2400" b="1" dirty="0">
              <a:solidFill>
                <a:srgbClr val="FFFF00"/>
              </a:solidFill>
              <a:latin typeface="Bookman Old Style" pitchFamily="18"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1207770" y="2514441"/>
            <a:ext cx="6728460" cy="269748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b="1" dirty="0" smtClean="0">
                <a:solidFill>
                  <a:srgbClr val="FFFF00"/>
                </a:solidFill>
                <a:latin typeface="Bookman Old Style" pitchFamily="18" charset="0"/>
              </a:rPr>
              <a:t>Incidence Matrix</a:t>
            </a:r>
            <a:endParaRPr lang="en-US" sz="2400" b="1" dirty="0">
              <a:solidFill>
                <a:srgbClr val="FFFF00"/>
              </a:solidFill>
              <a:latin typeface="Bookman Old Style" pitchFamily="18" charset="0"/>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1" y="990600"/>
            <a:ext cx="8896973" cy="16764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381000" y="2971800"/>
            <a:ext cx="8248650" cy="33813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Bookman Old Style" pitchFamily="18" charset="0"/>
              </a:rPr>
              <a:t>Types of Graphs</a:t>
            </a:r>
            <a:endParaRPr lang="en-US" sz="2400" dirty="0">
              <a:latin typeface="Bookman Old Style" pitchFamily="18"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1143000" y="1334428"/>
            <a:ext cx="6934200" cy="50338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2800" b="1" dirty="0" smtClean="0">
                <a:solidFill>
                  <a:srgbClr val="FFFF00"/>
                </a:solidFill>
                <a:latin typeface="Bookman Old Style" pitchFamily="18" charset="0"/>
              </a:rPr>
              <a:t>Incidence Matrix-Example</a:t>
            </a:r>
            <a:endParaRPr lang="en-US" sz="2800" b="1" dirty="0">
              <a:solidFill>
                <a:srgbClr val="FFFF00"/>
              </a:solidFill>
              <a:latin typeface="Bookman Old Style" pitchFamily="18" charset="0"/>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152400" y="990600"/>
            <a:ext cx="6598920" cy="27051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1" y="4114800"/>
            <a:ext cx="2971800" cy="1909209"/>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a:stretch>
            <a:fillRect/>
          </a:stretch>
        </p:blipFill>
        <p:spPr bwMode="auto">
          <a:xfrm>
            <a:off x="3124200" y="4267200"/>
            <a:ext cx="2895600" cy="1476375"/>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cstate="print"/>
          <a:srcRect/>
          <a:stretch>
            <a:fillRect/>
          </a:stretch>
        </p:blipFill>
        <p:spPr bwMode="auto">
          <a:xfrm>
            <a:off x="6172200" y="4343400"/>
            <a:ext cx="2971800" cy="184573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Bookman Old Style" pitchFamily="18" charset="0"/>
              </a:rPr>
              <a:t>Incidence matrix of a digraph</a:t>
            </a:r>
            <a:endParaRPr lang="en-US" sz="2800" b="1" dirty="0">
              <a:latin typeface="Bookman Old Style"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762000" y="2057400"/>
            <a:ext cx="6705600" cy="3352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FF00"/>
                </a:solidFill>
                <a:latin typeface="Bookman Old Style" pitchFamily="18" charset="0"/>
              </a:rPr>
              <a:t>Path Matrix</a:t>
            </a:r>
            <a:endParaRPr lang="en-US" sz="2800" b="1" dirty="0">
              <a:solidFill>
                <a:srgbClr val="FFFF00"/>
              </a:solidFill>
              <a:latin typeface="Bookman Old Style" pitchFamily="18" charset="0"/>
            </a:endParaRPr>
          </a:p>
        </p:txBody>
      </p:sp>
      <p:sp>
        <p:nvSpPr>
          <p:cNvPr id="3" name="Content Placeholder 2"/>
          <p:cNvSpPr>
            <a:spLocks noGrp="1"/>
          </p:cNvSpPr>
          <p:nvPr>
            <p:ph idx="1"/>
          </p:nvPr>
        </p:nvSpPr>
        <p:spPr/>
        <p:txBody>
          <a:bodyPr/>
          <a:lstStyle/>
          <a:p>
            <a:pPr>
              <a:buNone/>
            </a:pPr>
            <a:r>
              <a:rPr lang="en-US" dirty="0" smtClean="0"/>
              <a:t>Let G = ( V, E ) be a simple digraph having no parallel edges . An n x n matrix P = [</a:t>
            </a:r>
            <a:r>
              <a:rPr lang="en-IN" dirty="0" err="1" smtClean="0"/>
              <a:t>Pij</a:t>
            </a:r>
            <a:r>
              <a:rPr lang="en-IN" dirty="0" smtClean="0"/>
              <a:t>] given by P</a:t>
            </a:r>
            <a:r>
              <a:rPr lang="en-IN" baseline="-25000" dirty="0" smtClean="0"/>
              <a:t>i j </a:t>
            </a:r>
            <a:r>
              <a:rPr lang="en-IN" dirty="0" smtClean="0"/>
              <a:t> = { 1 if there is a path from v</a:t>
            </a:r>
            <a:r>
              <a:rPr lang="en-IN" baseline="-25000" dirty="0" smtClean="0"/>
              <a:t>i</a:t>
            </a:r>
            <a:r>
              <a:rPr lang="en-IN" dirty="0" smtClean="0"/>
              <a:t>  to </a:t>
            </a:r>
            <a:r>
              <a:rPr lang="en-IN" dirty="0" err="1" smtClean="0"/>
              <a:t>v</a:t>
            </a:r>
            <a:r>
              <a:rPr lang="en-IN" baseline="-25000" dirty="0" err="1" smtClean="0"/>
              <a:t>j</a:t>
            </a:r>
            <a:endParaRPr lang="en-US" dirty="0" smtClean="0"/>
          </a:p>
          <a:p>
            <a:pPr>
              <a:buNone/>
            </a:pPr>
            <a:r>
              <a:rPr lang="en-US" dirty="0" smtClean="0"/>
              <a:t>                  { o otherwise </a:t>
            </a:r>
          </a:p>
          <a:p>
            <a:pPr>
              <a:buNone/>
            </a:pPr>
            <a:r>
              <a:rPr lang="en-US" dirty="0" smtClean="0"/>
              <a:t>Is called the Path matrix( or </a:t>
            </a:r>
            <a:r>
              <a:rPr lang="en-US" dirty="0" err="1" smtClean="0"/>
              <a:t>Reachability</a:t>
            </a:r>
            <a:r>
              <a:rPr lang="en-US" dirty="0" smtClean="0"/>
              <a:t> Matrix</a:t>
            </a:r>
          </a:p>
          <a:p>
            <a:pPr>
              <a:buNone/>
            </a:pPr>
            <a:endParaRPr lang="en-US" dirty="0" smtClean="0"/>
          </a:p>
          <a:p>
            <a:pPr>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FF00"/>
                </a:solidFill>
                <a:latin typeface="Bookman Old Style" pitchFamily="18" charset="0"/>
              </a:rPr>
              <a:t>Path Matrix-Examples</a:t>
            </a:r>
            <a:endParaRPr lang="en-US" sz="2800" b="1" dirty="0">
              <a:solidFill>
                <a:srgbClr val="FFFF00"/>
              </a:solidFill>
              <a:latin typeface="Bookman Old Style" pitchFamily="18" charset="0"/>
            </a:endParaRPr>
          </a:p>
        </p:txBody>
      </p:sp>
      <p:pic>
        <p:nvPicPr>
          <p:cNvPr id="5122" name="Picture 2"/>
          <p:cNvPicPr>
            <a:picLocks noGrp="1" noChangeAspect="1" noChangeArrowheads="1"/>
          </p:cNvPicPr>
          <p:nvPr>
            <p:ph idx="1"/>
          </p:nvPr>
        </p:nvPicPr>
        <p:blipFill>
          <a:blip r:embed="rId2" cstate="print"/>
          <a:srcRect/>
          <a:stretch>
            <a:fillRect/>
          </a:stretch>
        </p:blipFill>
        <p:spPr bwMode="auto">
          <a:xfrm>
            <a:off x="152400" y="1143000"/>
            <a:ext cx="8811768" cy="37338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Bookman Old Style" pitchFamily="18" charset="0"/>
              </a:rPr>
              <a:t>Unit-III</a:t>
            </a:r>
            <a:endParaRPr lang="en-US" sz="3200" b="1" dirty="0">
              <a:latin typeface="Bookman Old Style" pitchFamily="18" charset="0"/>
            </a:endParaRPr>
          </a:p>
        </p:txBody>
      </p:sp>
      <p:sp>
        <p:nvSpPr>
          <p:cNvPr id="3" name="Content Placeholder 2"/>
          <p:cNvSpPr>
            <a:spLocks noGrp="1"/>
          </p:cNvSpPr>
          <p:nvPr>
            <p:ph idx="1"/>
          </p:nvPr>
        </p:nvSpPr>
        <p:spPr/>
        <p:txBody>
          <a:bodyPr/>
          <a:lstStyle/>
          <a:p>
            <a:pPr>
              <a:buNone/>
            </a:pPr>
            <a:r>
              <a:rPr lang="en-IN" b="1" dirty="0" smtClean="0"/>
              <a:t> Paths and circuits				 (6 hours)</a:t>
            </a:r>
            <a:endParaRPr lang="en-US" dirty="0" smtClean="0"/>
          </a:p>
          <a:p>
            <a:pPr>
              <a:buNone/>
            </a:pPr>
            <a:r>
              <a:rPr lang="en-IN" dirty="0" smtClean="0"/>
              <a:t> </a:t>
            </a:r>
            <a:endParaRPr lang="en-US" dirty="0" smtClean="0"/>
          </a:p>
          <a:p>
            <a:pPr>
              <a:buNone/>
            </a:pPr>
            <a:r>
              <a:rPr lang="en-IN" dirty="0" smtClean="0"/>
              <a:t>1.Paths and Circuits</a:t>
            </a:r>
          </a:p>
          <a:p>
            <a:pPr>
              <a:buNone/>
            </a:pPr>
            <a:r>
              <a:rPr lang="en-IN" dirty="0" smtClean="0"/>
              <a:t>2. Connected Graphs</a:t>
            </a:r>
          </a:p>
          <a:p>
            <a:pPr>
              <a:buNone/>
            </a:pPr>
            <a:r>
              <a:rPr lang="en-IN" dirty="0" smtClean="0"/>
              <a:t>3. Disconnected Graphs and Components</a:t>
            </a:r>
          </a:p>
          <a:p>
            <a:pPr>
              <a:buNone/>
            </a:pPr>
            <a:r>
              <a:rPr lang="en-IN" dirty="0" smtClean="0"/>
              <a:t> 4.Euler </a:t>
            </a:r>
            <a:r>
              <a:rPr lang="en-IN" dirty="0" err="1" smtClean="0"/>
              <a:t>Graphs,Hamiltonian</a:t>
            </a:r>
            <a:r>
              <a:rPr lang="en-IN" dirty="0" smtClean="0"/>
              <a:t> graphs(</a:t>
            </a:r>
            <a:r>
              <a:rPr lang="en-IN" dirty="0" err="1" smtClean="0"/>
              <a:t>Definition,examples</a:t>
            </a:r>
            <a:r>
              <a:rPr lang="en-IN" dirty="0" smtClean="0"/>
              <a:t> and without proofs)</a:t>
            </a: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rgbClr val="FFFF00"/>
                </a:solidFill>
                <a:latin typeface="Bookman Old Style" pitchFamily="18" charset="0"/>
              </a:rPr>
              <a:t>Paths and Circuits</a:t>
            </a:r>
            <a:endParaRPr lang="en-US" sz="2400" b="1" dirty="0">
              <a:solidFill>
                <a:srgbClr val="FFFF00"/>
              </a:solidFill>
              <a:latin typeface="Bookman Old Style"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6096000" y="1066800"/>
            <a:ext cx="2895600" cy="2514600"/>
          </a:xfrm>
          <a:prstGeom prst="rect">
            <a:avLst/>
          </a:prstGeom>
          <a:noFill/>
          <a:ln w="9525">
            <a:noFill/>
            <a:miter lim="800000"/>
            <a:headEnd/>
            <a:tailEnd/>
          </a:ln>
        </p:spPr>
      </p:pic>
      <p:sp>
        <p:nvSpPr>
          <p:cNvPr id="5" name="TextBox 4"/>
          <p:cNvSpPr txBox="1"/>
          <p:nvPr/>
        </p:nvSpPr>
        <p:spPr>
          <a:xfrm>
            <a:off x="0" y="1295400"/>
            <a:ext cx="4648200" cy="1754326"/>
          </a:xfrm>
          <a:prstGeom prst="rect">
            <a:avLst/>
          </a:prstGeom>
          <a:noFill/>
        </p:spPr>
        <p:txBody>
          <a:bodyPr wrap="square" rtlCol="0">
            <a:spAutoFit/>
          </a:bodyPr>
          <a:lstStyle/>
          <a:p>
            <a:r>
              <a:rPr lang="en-US" b="1" dirty="0" smtClean="0"/>
              <a:t>Walk –</a:t>
            </a:r>
            <a:r>
              <a:rPr lang="en-US" dirty="0" smtClean="0"/>
              <a:t> </a:t>
            </a:r>
            <a:br>
              <a:rPr lang="en-US" dirty="0" smtClean="0"/>
            </a:br>
            <a:r>
              <a:rPr lang="en-US" dirty="0" smtClean="0"/>
              <a:t>A walk is a sequence of vertices and edges of a graph i.e. if we traverse a graph then we get a walk. </a:t>
            </a:r>
            <a:br>
              <a:rPr lang="en-US" dirty="0" smtClean="0"/>
            </a:br>
            <a:r>
              <a:rPr lang="en-US" dirty="0" smtClean="0"/>
              <a:t> </a:t>
            </a:r>
            <a:br>
              <a:rPr lang="en-US" dirty="0" smtClean="0"/>
            </a:br>
            <a:r>
              <a:rPr lang="en-US" dirty="0" smtClean="0"/>
              <a:t>Note: Vertices and Edges can be repeated.</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2514600" y="3875135"/>
            <a:ext cx="6477000" cy="28304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65238"/>
          </a:xfrm>
        </p:spPr>
        <p:txBody>
          <a:bodyPr>
            <a:noAutofit/>
          </a:bodyPr>
          <a:lstStyle/>
          <a:p>
            <a:pPr fontAlgn="base"/>
            <a:r>
              <a:rPr lang="en-US" sz="2400" dirty="0" smtClean="0">
                <a:solidFill>
                  <a:srgbClr val="FFFF00"/>
                </a:solidFill>
                <a:latin typeface="Bookman Old Style" pitchFamily="18" charset="0"/>
              </a:rPr>
              <a:t>Trail – </a:t>
            </a:r>
            <a:br>
              <a:rPr lang="en-US" sz="2400" dirty="0" smtClean="0">
                <a:solidFill>
                  <a:srgbClr val="FFFF00"/>
                </a:solidFill>
                <a:latin typeface="Bookman Old Style" pitchFamily="18" charset="0"/>
              </a:rPr>
            </a:br>
            <a:r>
              <a:rPr lang="en-US" sz="2400" dirty="0" smtClean="0">
                <a:solidFill>
                  <a:srgbClr val="FFFF00"/>
                </a:solidFill>
                <a:latin typeface="Bookman Old Style" pitchFamily="18" charset="0"/>
              </a:rPr>
              <a:t>Trail is an open walk in which no edge is repeated. </a:t>
            </a:r>
            <a:br>
              <a:rPr lang="en-US" sz="2400" dirty="0" smtClean="0">
                <a:solidFill>
                  <a:srgbClr val="FFFF00"/>
                </a:solidFill>
                <a:latin typeface="Bookman Old Style" pitchFamily="18" charset="0"/>
              </a:rPr>
            </a:br>
            <a:r>
              <a:rPr lang="en-US" sz="2400" dirty="0" smtClean="0">
                <a:solidFill>
                  <a:srgbClr val="FFFF00"/>
                </a:solidFill>
                <a:latin typeface="Bookman Old Style" pitchFamily="18" charset="0"/>
              </a:rPr>
              <a:t>Vertex can be repeated.</a:t>
            </a:r>
            <a:br>
              <a:rPr lang="en-US" sz="2400" dirty="0" smtClean="0">
                <a:solidFill>
                  <a:srgbClr val="FFFF00"/>
                </a:solidFill>
                <a:latin typeface="Bookman Old Style" pitchFamily="18" charset="0"/>
              </a:rPr>
            </a:br>
            <a:endParaRPr lang="en-US" sz="2400" dirty="0">
              <a:solidFill>
                <a:srgbClr val="FFFF00"/>
              </a:solidFill>
              <a:latin typeface="Bookman Old Style" pitchFamily="18"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76200" y="1600200"/>
            <a:ext cx="4861560" cy="42824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FF00"/>
                </a:solidFill>
                <a:latin typeface="Bookman Old Style" pitchFamily="18" charset="0"/>
              </a:rPr>
              <a:t>Circuit</a:t>
            </a:r>
            <a:endParaRPr lang="en-US" sz="2800" b="1" dirty="0">
              <a:solidFill>
                <a:srgbClr val="FFFF00"/>
              </a:solidFill>
              <a:latin typeface="Bookman Old Style" pitchFamily="18" charset="0"/>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4869180" y="1524000"/>
            <a:ext cx="4274820" cy="4480560"/>
          </a:xfrm>
          <a:prstGeom prst="rect">
            <a:avLst/>
          </a:prstGeom>
          <a:noFill/>
          <a:ln w="9525">
            <a:noFill/>
            <a:miter lim="800000"/>
            <a:headEnd/>
            <a:tailEnd/>
          </a:ln>
        </p:spPr>
      </p:pic>
      <p:sp>
        <p:nvSpPr>
          <p:cNvPr id="5" name="TextBox 4"/>
          <p:cNvSpPr txBox="1"/>
          <p:nvPr/>
        </p:nvSpPr>
        <p:spPr>
          <a:xfrm>
            <a:off x="76200" y="1600200"/>
            <a:ext cx="4724400" cy="2031325"/>
          </a:xfrm>
          <a:prstGeom prst="rect">
            <a:avLst/>
          </a:prstGeom>
          <a:noFill/>
        </p:spPr>
        <p:txBody>
          <a:bodyPr wrap="square" rtlCol="0">
            <a:spAutoFit/>
          </a:bodyPr>
          <a:lstStyle/>
          <a:p>
            <a:r>
              <a:rPr lang="en-US" b="1" dirty="0" smtClean="0"/>
              <a:t>Circuit –</a:t>
            </a:r>
            <a:r>
              <a:rPr lang="en-US" dirty="0" smtClean="0"/>
              <a:t> </a:t>
            </a:r>
            <a:br>
              <a:rPr lang="en-US" dirty="0" smtClean="0"/>
            </a:br>
            <a:r>
              <a:rPr lang="en-US" dirty="0" smtClean="0"/>
              <a:t>Traversing a graph such that not an edge is repeated but vertex can be repeated and it is closed also i.e. it is a closed trail. </a:t>
            </a:r>
            <a:br>
              <a:rPr lang="en-US" dirty="0" smtClean="0"/>
            </a:br>
            <a:r>
              <a:rPr lang="en-US" dirty="0" smtClean="0"/>
              <a:t> </a:t>
            </a:r>
            <a:br>
              <a:rPr lang="en-US" dirty="0" smtClean="0"/>
            </a:br>
            <a:r>
              <a:rPr lang="en-US" dirty="0" smtClean="0"/>
              <a:t>Vertex can be repeated.</a:t>
            </a:r>
            <a:br>
              <a:rPr lang="en-US" dirty="0" smtClean="0"/>
            </a:br>
            <a:r>
              <a:rPr lang="en-US" dirty="0" smtClean="0"/>
              <a:t>Edge can not be repeated. </a:t>
            </a:r>
            <a:endParaRPr lang="en-US" dirty="0"/>
          </a:p>
        </p:txBody>
      </p:sp>
      <p:sp>
        <p:nvSpPr>
          <p:cNvPr id="6" name="TextBox 5"/>
          <p:cNvSpPr txBox="1"/>
          <p:nvPr/>
        </p:nvSpPr>
        <p:spPr>
          <a:xfrm>
            <a:off x="533400" y="4191000"/>
            <a:ext cx="3429000" cy="923330"/>
          </a:xfrm>
          <a:prstGeom prst="rect">
            <a:avLst/>
          </a:prstGeom>
          <a:noFill/>
        </p:spPr>
        <p:txBody>
          <a:bodyPr wrap="square" rtlCol="0">
            <a:spAutoFit/>
          </a:bodyPr>
          <a:lstStyle/>
          <a:p>
            <a:r>
              <a:rPr lang="en-US" b="1" dirty="0" smtClean="0">
                <a:solidFill>
                  <a:srgbClr val="00B0F0"/>
                </a:solidFill>
                <a:latin typeface="Bookman Old Style" pitchFamily="18" charset="0"/>
              </a:rPr>
              <a:t>Circuit is a closed trail. These can have repeated vertices only.</a:t>
            </a:r>
            <a:endParaRPr lang="en-US" b="1" dirty="0">
              <a:solidFill>
                <a:srgbClr val="00B0F0"/>
              </a:solidFill>
              <a:latin typeface="Bookman Old Style"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FF00"/>
                </a:solidFill>
                <a:latin typeface="Bookman Old Style" pitchFamily="18" charset="0"/>
              </a:rPr>
              <a:t>Path</a:t>
            </a:r>
            <a:endParaRPr lang="en-US" sz="2800" b="1" dirty="0">
              <a:solidFill>
                <a:srgbClr val="FFFF00"/>
              </a:solidFill>
              <a:latin typeface="Bookman Old Style" pitchFamily="18" charset="0"/>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5486400" y="1219200"/>
            <a:ext cx="3550920" cy="4251960"/>
          </a:xfrm>
          <a:prstGeom prst="rect">
            <a:avLst/>
          </a:prstGeom>
          <a:noFill/>
          <a:ln w="9525">
            <a:noFill/>
            <a:miter lim="800000"/>
            <a:headEnd/>
            <a:tailEnd/>
          </a:ln>
        </p:spPr>
      </p:pic>
      <p:sp>
        <p:nvSpPr>
          <p:cNvPr id="5" name="TextBox 4"/>
          <p:cNvSpPr txBox="1"/>
          <p:nvPr/>
        </p:nvSpPr>
        <p:spPr>
          <a:xfrm>
            <a:off x="0" y="1447800"/>
            <a:ext cx="4648201" cy="4524315"/>
          </a:xfrm>
          <a:prstGeom prst="rect">
            <a:avLst/>
          </a:prstGeom>
          <a:noFill/>
        </p:spPr>
        <p:txBody>
          <a:bodyPr wrap="square" rtlCol="0">
            <a:spAutoFit/>
          </a:bodyPr>
          <a:lstStyle/>
          <a:p>
            <a:pPr fontAlgn="base"/>
            <a:r>
              <a:rPr lang="en-US" sz="2400" b="1" dirty="0" smtClean="0">
                <a:latin typeface="Bookman Old Style" pitchFamily="18" charset="0"/>
              </a:rPr>
              <a:t> Path –</a:t>
            </a:r>
            <a:r>
              <a:rPr lang="en-US" sz="2400" dirty="0" smtClean="0">
                <a:latin typeface="Bookman Old Style" pitchFamily="18" charset="0"/>
              </a:rPr>
              <a:t> </a:t>
            </a:r>
            <a:br>
              <a:rPr lang="en-US" sz="2400" dirty="0" smtClean="0">
                <a:latin typeface="Bookman Old Style" pitchFamily="18" charset="0"/>
              </a:rPr>
            </a:br>
            <a:r>
              <a:rPr lang="en-US" sz="2400" dirty="0" smtClean="0">
                <a:latin typeface="Bookman Old Style" pitchFamily="18" charset="0"/>
              </a:rPr>
              <a:t>It is a trail in which neither vertices nor edges are repeated i.e. if we traverse a graph such that we do not repeat a vertex and nor we repeat an edge. As path is also a trail, thus it is also an open walk. </a:t>
            </a:r>
          </a:p>
          <a:p>
            <a:pPr fontAlgn="base"/>
            <a:r>
              <a:rPr lang="en-US" sz="2400" b="1" dirty="0" smtClean="0">
                <a:solidFill>
                  <a:srgbClr val="00B050"/>
                </a:solidFill>
                <a:latin typeface="Bookman Old Style" pitchFamily="18" charset="0"/>
              </a:rPr>
              <a:t>Vertex not repeated </a:t>
            </a:r>
            <a:br>
              <a:rPr lang="en-US" sz="2400" b="1" dirty="0" smtClean="0">
                <a:solidFill>
                  <a:srgbClr val="00B050"/>
                </a:solidFill>
                <a:latin typeface="Bookman Old Style" pitchFamily="18" charset="0"/>
              </a:rPr>
            </a:br>
            <a:r>
              <a:rPr lang="en-US" sz="2400" b="1" dirty="0" smtClean="0">
                <a:solidFill>
                  <a:srgbClr val="00B050"/>
                </a:solidFill>
                <a:latin typeface="Bookman Old Style" pitchFamily="18" charset="0"/>
              </a:rPr>
              <a:t>Edge not repeated</a:t>
            </a:r>
            <a:r>
              <a:rPr lang="en-US" sz="2400" dirty="0" smtClean="0">
                <a:latin typeface="Bookman Old Style" pitchFamily="18" charset="0"/>
              </a:rPr>
              <a:t> </a:t>
            </a:r>
          </a:p>
          <a:p>
            <a:endParaRPr lang="en-US" sz="2400" dirty="0">
              <a:latin typeface="Bookman Old Style"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FF00"/>
                </a:solidFill>
                <a:latin typeface="Bookman Old Style" pitchFamily="18" charset="0"/>
              </a:rPr>
              <a:t>Cycle</a:t>
            </a:r>
            <a:endParaRPr lang="en-US" sz="2800" b="1" dirty="0">
              <a:solidFill>
                <a:srgbClr val="FFFF00"/>
              </a:solidFill>
              <a:latin typeface="Bookman Old Style" pitchFamily="18" charset="0"/>
            </a:endParaRPr>
          </a:p>
        </p:txBody>
      </p:sp>
      <p:pic>
        <p:nvPicPr>
          <p:cNvPr id="6146" name="Picture 2"/>
          <p:cNvPicPr>
            <a:picLocks noGrp="1" noChangeAspect="1" noChangeArrowheads="1"/>
          </p:cNvPicPr>
          <p:nvPr>
            <p:ph idx="1"/>
          </p:nvPr>
        </p:nvPicPr>
        <p:blipFill>
          <a:blip r:embed="rId2" cstate="print"/>
          <a:srcRect/>
          <a:stretch>
            <a:fillRect/>
          </a:stretch>
        </p:blipFill>
        <p:spPr bwMode="auto">
          <a:xfrm>
            <a:off x="5867400" y="1600200"/>
            <a:ext cx="3177540" cy="4419600"/>
          </a:xfrm>
          <a:prstGeom prst="rect">
            <a:avLst/>
          </a:prstGeom>
          <a:noFill/>
          <a:ln w="9525">
            <a:noFill/>
            <a:miter lim="800000"/>
            <a:headEnd/>
            <a:tailEnd/>
          </a:ln>
        </p:spPr>
      </p:pic>
      <p:sp>
        <p:nvSpPr>
          <p:cNvPr id="5" name="TextBox 4"/>
          <p:cNvSpPr txBox="1"/>
          <p:nvPr/>
        </p:nvSpPr>
        <p:spPr>
          <a:xfrm>
            <a:off x="228600" y="1600200"/>
            <a:ext cx="5105400" cy="3170099"/>
          </a:xfrm>
          <a:prstGeom prst="rect">
            <a:avLst/>
          </a:prstGeom>
          <a:noFill/>
        </p:spPr>
        <p:txBody>
          <a:bodyPr wrap="square" rtlCol="0">
            <a:spAutoFit/>
          </a:bodyPr>
          <a:lstStyle/>
          <a:p>
            <a:pPr fontAlgn="base"/>
            <a:r>
              <a:rPr lang="en-US" sz="2000" dirty="0" smtClean="0">
                <a:latin typeface="Bookman Old Style" pitchFamily="18" charset="0"/>
              </a:rPr>
              <a:t>Traversing a graph such that we do not repeat a vertex nor we repeat a edge but the starting and ending vertex must be same i.e. we can repeat starting and ending vertex only then we get a cycle. </a:t>
            </a:r>
          </a:p>
          <a:p>
            <a:pPr fontAlgn="base"/>
            <a:endParaRPr lang="en-US" sz="2000" dirty="0" smtClean="0">
              <a:latin typeface="Bookman Old Style" pitchFamily="18" charset="0"/>
            </a:endParaRPr>
          </a:p>
          <a:p>
            <a:pPr fontAlgn="base"/>
            <a:r>
              <a:rPr lang="en-US" sz="2000" b="1" dirty="0" smtClean="0">
                <a:solidFill>
                  <a:srgbClr val="00B050"/>
                </a:solidFill>
                <a:latin typeface="Bookman Old Style" pitchFamily="18" charset="0"/>
              </a:rPr>
              <a:t>Vertex not repeated </a:t>
            </a:r>
            <a:br>
              <a:rPr lang="en-US" sz="2000" b="1" dirty="0" smtClean="0">
                <a:solidFill>
                  <a:srgbClr val="00B050"/>
                </a:solidFill>
                <a:latin typeface="Bookman Old Style" pitchFamily="18" charset="0"/>
              </a:rPr>
            </a:br>
            <a:r>
              <a:rPr lang="en-US" sz="2000" b="1" dirty="0" smtClean="0">
                <a:solidFill>
                  <a:srgbClr val="00B050"/>
                </a:solidFill>
                <a:latin typeface="Bookman Old Style" pitchFamily="18" charset="0"/>
              </a:rPr>
              <a:t>Edge not repeated</a:t>
            </a:r>
            <a:r>
              <a:rPr lang="en-US" sz="2000" dirty="0" smtClean="0">
                <a:latin typeface="Bookman Old Style" pitchFamily="18" charset="0"/>
              </a:rPr>
              <a:t> </a:t>
            </a:r>
          </a:p>
          <a:p>
            <a:endParaRPr lang="en-US" sz="2000" dirty="0">
              <a:latin typeface="Bookman Old Style"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Module-1</a:t>
            </a:r>
            <a:endParaRPr lang="en-US" dirty="0"/>
          </a:p>
        </p:txBody>
      </p:sp>
      <p:sp>
        <p:nvSpPr>
          <p:cNvPr id="3" name="Content Placeholder 2"/>
          <p:cNvSpPr>
            <a:spLocks noGrp="1"/>
          </p:cNvSpPr>
          <p:nvPr>
            <p:ph idx="1"/>
          </p:nvPr>
        </p:nvSpPr>
        <p:spPr/>
        <p:txBody>
          <a:bodyPr/>
          <a:lstStyle/>
          <a:p>
            <a:pPr>
              <a:buNone/>
            </a:pPr>
            <a:r>
              <a:rPr lang="en-IN" b="1" dirty="0"/>
              <a:t>Unit-1: Basics of </a:t>
            </a:r>
            <a:r>
              <a:rPr lang="en-IN" b="1" dirty="0" smtClean="0"/>
              <a:t>graphs (5 </a:t>
            </a:r>
            <a:r>
              <a:rPr lang="en-IN" b="1" dirty="0"/>
              <a:t>hrs)</a:t>
            </a:r>
            <a:endParaRPr lang="en-US" dirty="0"/>
          </a:p>
          <a:p>
            <a:pPr>
              <a:buNone/>
            </a:pPr>
            <a:endParaRPr lang="en-US" dirty="0"/>
          </a:p>
          <a:p>
            <a:pPr>
              <a:buNone/>
            </a:pPr>
            <a:r>
              <a:rPr lang="en-IN" dirty="0"/>
              <a:t>Finite and Infinite Graphs, Incidence and Degree, Isolated Vertex, Pendant Vertex, and Null Graph, complete graph, Bi-partite and complete Bi-partite graphs.</a:t>
            </a:r>
            <a:endParaRPr lang="en-US" dirty="0"/>
          </a:p>
          <a:p>
            <a:pPr>
              <a:buNone/>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Bookman Old Style" pitchFamily="18" charset="0"/>
              </a:rPr>
              <a:t>Connected, Disconnected and Components</a:t>
            </a:r>
            <a:endParaRPr lang="en-US" sz="2800" b="1" dirty="0">
              <a:latin typeface="Bookman Old Style"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0" y="1143000"/>
            <a:ext cx="4495800" cy="2139599"/>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a:stretch>
            <a:fillRect/>
          </a:stretch>
        </p:blipFill>
        <p:spPr bwMode="auto">
          <a:xfrm>
            <a:off x="76200" y="3429000"/>
            <a:ext cx="6172200" cy="34290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FF00"/>
                </a:solidFill>
                <a:latin typeface="Bookman Old Style" pitchFamily="18" charset="0"/>
              </a:rPr>
              <a:t>Component</a:t>
            </a:r>
            <a:endParaRPr lang="en-US" sz="2800" b="1" dirty="0">
              <a:solidFill>
                <a:srgbClr val="FFFF00"/>
              </a:solidFill>
              <a:latin typeface="Bookman Old Style" pitchFamily="18" charset="0"/>
            </a:endParaRPr>
          </a:p>
        </p:txBody>
      </p:sp>
      <p:pic>
        <p:nvPicPr>
          <p:cNvPr id="1030" name="Picture 6" descr="C:\Users\HP_User\Downloads\attachments\IMG-0467.jpg"/>
          <p:cNvPicPr>
            <a:picLocks noGrp="1" noChangeAspect="1" noChangeArrowheads="1"/>
          </p:cNvPicPr>
          <p:nvPr>
            <p:ph idx="1"/>
          </p:nvPr>
        </p:nvPicPr>
        <p:blipFill>
          <a:blip r:embed="rId2" cstate="print"/>
          <a:srcRect/>
          <a:stretch>
            <a:fillRect/>
          </a:stretch>
        </p:blipFill>
        <p:spPr bwMode="auto">
          <a:xfrm>
            <a:off x="1554691" y="1600200"/>
            <a:ext cx="6034617" cy="4525963"/>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HP_User\Downloads\attachments\IMG-0468.jpg"/>
          <p:cNvPicPr>
            <a:picLocks noGrp="1" noChangeAspect="1" noChangeArrowheads="1"/>
          </p:cNvPicPr>
          <p:nvPr>
            <p:ph idx="1"/>
          </p:nvPr>
        </p:nvPicPr>
        <p:blipFill>
          <a:blip r:embed="rId2" cstate="print"/>
          <a:srcRect/>
          <a:stretch>
            <a:fillRect/>
          </a:stretch>
        </p:blipFill>
        <p:spPr bwMode="auto">
          <a:xfrm>
            <a:off x="1554691" y="1600200"/>
            <a:ext cx="6034617" cy="4525963"/>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solidFill>
                  <a:srgbClr val="FFFF00"/>
                </a:solidFill>
                <a:latin typeface="Bookman Old Style" pitchFamily="18" charset="0"/>
              </a:rPr>
              <a:t>Eulerian</a:t>
            </a:r>
            <a:r>
              <a:rPr lang="en-US" sz="2800" b="1" dirty="0" smtClean="0">
                <a:solidFill>
                  <a:srgbClr val="FFFF00"/>
                </a:solidFill>
                <a:latin typeface="Bookman Old Style" pitchFamily="18" charset="0"/>
              </a:rPr>
              <a:t> and Hamiltonian Graphs</a:t>
            </a:r>
            <a:endParaRPr lang="en-US" sz="2800" b="1" dirty="0">
              <a:solidFill>
                <a:srgbClr val="FFFF00"/>
              </a:solidFill>
              <a:latin typeface="Bookman Old Style" pitchFamily="18" charset="0"/>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5257800" y="3200400"/>
            <a:ext cx="3886200" cy="3168333"/>
          </a:xfrm>
          <a:prstGeom prst="rect">
            <a:avLst/>
          </a:prstGeom>
          <a:noFill/>
          <a:ln w="9525">
            <a:noFill/>
            <a:miter lim="800000"/>
            <a:headEnd/>
            <a:tailEnd/>
          </a:ln>
        </p:spPr>
      </p:pic>
      <p:sp>
        <p:nvSpPr>
          <p:cNvPr id="5" name="TextBox 4"/>
          <p:cNvSpPr txBox="1"/>
          <p:nvPr/>
        </p:nvSpPr>
        <p:spPr>
          <a:xfrm>
            <a:off x="457200" y="1752600"/>
            <a:ext cx="8983550" cy="1754326"/>
          </a:xfrm>
          <a:prstGeom prst="rect">
            <a:avLst/>
          </a:prstGeom>
          <a:noFill/>
        </p:spPr>
        <p:txBody>
          <a:bodyPr wrap="none" rtlCol="0">
            <a:spAutoFit/>
          </a:bodyPr>
          <a:lstStyle/>
          <a:p>
            <a:pPr fontAlgn="base"/>
            <a:r>
              <a:rPr lang="en-US" b="1" dirty="0" smtClean="0">
                <a:solidFill>
                  <a:srgbClr val="00B050"/>
                </a:solidFill>
                <a:latin typeface="Bookman Old Style" pitchFamily="18" charset="0"/>
              </a:rPr>
              <a:t>Euler paths and circuits : </a:t>
            </a:r>
          </a:p>
          <a:p>
            <a:pPr fontAlgn="base"/>
            <a:r>
              <a:rPr lang="en-US" b="1" dirty="0" smtClean="0">
                <a:solidFill>
                  <a:srgbClr val="00B050"/>
                </a:solidFill>
                <a:latin typeface="Bookman Old Style" pitchFamily="18" charset="0"/>
              </a:rPr>
              <a:t>An Euler path is a path that uses every edge of a graph exactly once.</a:t>
            </a:r>
          </a:p>
          <a:p>
            <a:pPr fontAlgn="base"/>
            <a:r>
              <a:rPr lang="en-US" b="1" dirty="0" smtClean="0">
                <a:solidFill>
                  <a:srgbClr val="00B050"/>
                </a:solidFill>
                <a:latin typeface="Bookman Old Style" pitchFamily="18" charset="0"/>
              </a:rPr>
              <a:t>An Euler circuit is a circuit that uses every edge of a graph exactly once.</a:t>
            </a:r>
          </a:p>
          <a:p>
            <a:pPr fontAlgn="base"/>
            <a:r>
              <a:rPr lang="en-US" b="1" dirty="0" smtClean="0">
                <a:solidFill>
                  <a:srgbClr val="00B050"/>
                </a:solidFill>
                <a:latin typeface="Bookman Old Style" pitchFamily="18" charset="0"/>
              </a:rPr>
              <a:t>An Euler path starts and ends at different vertices.</a:t>
            </a:r>
          </a:p>
          <a:p>
            <a:pPr fontAlgn="base"/>
            <a:r>
              <a:rPr lang="en-US" b="1" dirty="0" smtClean="0">
                <a:solidFill>
                  <a:srgbClr val="00B050"/>
                </a:solidFill>
                <a:latin typeface="Bookman Old Style" pitchFamily="18" charset="0"/>
              </a:rPr>
              <a:t>An Euler circuit starts and ends at the same vertex.</a:t>
            </a:r>
          </a:p>
          <a:p>
            <a:endParaRPr lang="en-US" b="1" dirty="0">
              <a:solidFill>
                <a:srgbClr val="00B050"/>
              </a:solidFill>
              <a:latin typeface="Bookman Old Style"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solidFill>
                  <a:srgbClr val="FFFF00"/>
                </a:solidFill>
                <a:latin typeface="Bookman Old Style" pitchFamily="18" charset="0"/>
              </a:rPr>
              <a:t>Eulerian</a:t>
            </a:r>
            <a:r>
              <a:rPr lang="en-US" sz="2800" b="1" dirty="0" smtClean="0">
                <a:solidFill>
                  <a:srgbClr val="FFFF00"/>
                </a:solidFill>
                <a:latin typeface="Bookman Old Style" pitchFamily="18" charset="0"/>
              </a:rPr>
              <a:t> and Hamiltonian graphs</a:t>
            </a:r>
            <a:endParaRPr lang="en-US" sz="2800" b="1" dirty="0">
              <a:solidFill>
                <a:srgbClr val="FFFF00"/>
              </a:solidFill>
              <a:latin typeface="Bookman Old Style" pitchFamily="18" charset="0"/>
            </a:endParaRPr>
          </a:p>
        </p:txBody>
      </p:sp>
      <p:pic>
        <p:nvPicPr>
          <p:cNvPr id="1028" name="Picture 4"/>
          <p:cNvPicPr>
            <a:picLocks noChangeAspect="1" noChangeArrowheads="1"/>
          </p:cNvPicPr>
          <p:nvPr/>
        </p:nvPicPr>
        <p:blipFill>
          <a:blip r:embed="rId2" cstate="print"/>
          <a:srcRect/>
          <a:stretch>
            <a:fillRect/>
          </a:stretch>
        </p:blipFill>
        <p:spPr bwMode="auto">
          <a:xfrm>
            <a:off x="5029200" y="1905000"/>
            <a:ext cx="4114800" cy="4279900"/>
          </a:xfrm>
          <a:prstGeom prst="rect">
            <a:avLst/>
          </a:prstGeom>
          <a:noFill/>
          <a:ln w="9525">
            <a:noFill/>
            <a:miter lim="800000"/>
            <a:headEnd/>
            <a:tailEnd/>
          </a:ln>
        </p:spPr>
      </p:pic>
      <p:pic>
        <p:nvPicPr>
          <p:cNvPr id="1029" name="Picture 5"/>
          <p:cNvPicPr>
            <a:picLocks noGrp="1" noChangeAspect="1" noChangeArrowheads="1"/>
          </p:cNvPicPr>
          <p:nvPr>
            <p:ph idx="1"/>
          </p:nvPr>
        </p:nvPicPr>
        <p:blipFill>
          <a:blip r:embed="rId3" cstate="print"/>
          <a:srcRect/>
          <a:stretch>
            <a:fillRect/>
          </a:stretch>
        </p:blipFill>
        <p:spPr bwMode="auto">
          <a:xfrm>
            <a:off x="0" y="1676400"/>
            <a:ext cx="5007961"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838201" y="1600200"/>
            <a:ext cx="7239000" cy="4946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rgbClr val="FFFF00"/>
                </a:solidFill>
                <a:latin typeface="Bookman Old Style" pitchFamily="18" charset="0"/>
              </a:rPr>
              <a:t>Examples</a:t>
            </a:r>
            <a:endParaRPr lang="en-US" sz="2000" b="1" dirty="0">
              <a:solidFill>
                <a:srgbClr val="FFFF00"/>
              </a:solidFill>
              <a:latin typeface="Bookman Old Style" pitchFamily="18" charset="0"/>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2416651" y="1600200"/>
            <a:ext cx="4310697"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2800" b="1" dirty="0" err="1" smtClean="0">
                <a:solidFill>
                  <a:srgbClr val="FFFF00"/>
                </a:solidFill>
                <a:latin typeface="Bookman Old Style" pitchFamily="18" charset="0"/>
              </a:rPr>
              <a:t>Eulerian</a:t>
            </a:r>
            <a:r>
              <a:rPr lang="en-US" sz="2800" b="1" dirty="0" smtClean="0">
                <a:solidFill>
                  <a:srgbClr val="FFFF00"/>
                </a:solidFill>
                <a:latin typeface="Bookman Old Style" pitchFamily="18" charset="0"/>
              </a:rPr>
              <a:t> and Hamiltonian Graphs</a:t>
            </a:r>
            <a:endParaRPr lang="en-US" sz="2800" dirty="0"/>
          </a:p>
        </p:txBody>
      </p:sp>
      <p:pic>
        <p:nvPicPr>
          <p:cNvPr id="4099" name="Picture 3"/>
          <p:cNvPicPr>
            <a:picLocks noChangeAspect="1" noChangeArrowheads="1"/>
          </p:cNvPicPr>
          <p:nvPr/>
        </p:nvPicPr>
        <p:blipFill>
          <a:blip r:embed="rId2" cstate="print"/>
          <a:srcRect/>
          <a:stretch>
            <a:fillRect/>
          </a:stretch>
        </p:blipFill>
        <p:spPr bwMode="auto">
          <a:xfrm>
            <a:off x="5786330" y="1981200"/>
            <a:ext cx="3357670" cy="2438401"/>
          </a:xfrm>
          <a:prstGeom prst="rect">
            <a:avLst/>
          </a:prstGeom>
          <a:noFill/>
          <a:ln w="9525">
            <a:noFill/>
            <a:miter lim="800000"/>
            <a:headEnd/>
            <a:tailEnd/>
          </a:ln>
        </p:spPr>
      </p:pic>
      <p:pic>
        <p:nvPicPr>
          <p:cNvPr id="4" name="Content Placeholder 3"/>
          <p:cNvPicPr>
            <a:picLocks noGrp="1" noChangeAspect="1" noChangeArrowheads="1"/>
          </p:cNvPicPr>
          <p:nvPr>
            <p:ph idx="1"/>
          </p:nvPr>
        </p:nvPicPr>
        <p:blipFill>
          <a:blip r:embed="rId3" cstate="print"/>
          <a:srcRect/>
          <a:stretch>
            <a:fillRect/>
          </a:stretch>
        </p:blipFill>
        <p:spPr bwMode="auto">
          <a:xfrm>
            <a:off x="0" y="990601"/>
            <a:ext cx="5675727"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rgbClr val="FFFF00"/>
                </a:solidFill>
                <a:latin typeface="Bookman Old Style" pitchFamily="18" charset="0"/>
              </a:rPr>
              <a:t>Examples</a:t>
            </a:r>
            <a:endParaRPr lang="en-US" sz="2000" b="1" dirty="0">
              <a:solidFill>
                <a:srgbClr val="FFFF00"/>
              </a:solidFill>
              <a:latin typeface="Bookman Old Style" pitchFamily="18" charset="0"/>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2416651" y="1600200"/>
            <a:ext cx="4310697"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rgbClr val="FFFF00"/>
                </a:solidFill>
                <a:latin typeface="Bookman Old Style" pitchFamily="18" charset="0"/>
              </a:rPr>
              <a:t>Hamiltonian Graphs</a:t>
            </a:r>
            <a:endParaRPr lang="en-US" sz="2400" b="1" dirty="0">
              <a:solidFill>
                <a:srgbClr val="FFFF00"/>
              </a:solidFill>
              <a:latin typeface="Bookman Old Style" pitchFamily="18" charset="0"/>
            </a:endParaRPr>
          </a:p>
        </p:txBody>
      </p:sp>
      <p:sp>
        <p:nvSpPr>
          <p:cNvPr id="3" name="Content Placeholder 2"/>
          <p:cNvSpPr>
            <a:spLocks noGrp="1"/>
          </p:cNvSpPr>
          <p:nvPr>
            <p:ph idx="1"/>
          </p:nvPr>
        </p:nvSpPr>
        <p:spPr/>
        <p:txBody>
          <a:bodyPr>
            <a:normAutofit/>
          </a:bodyPr>
          <a:lstStyle/>
          <a:p>
            <a:pPr fontAlgn="base">
              <a:buNone/>
            </a:pPr>
            <a:r>
              <a:rPr lang="en-US" sz="1800" b="1" dirty="0" smtClean="0">
                <a:latin typeface="Bookman Old Style" pitchFamily="18" charset="0"/>
              </a:rPr>
              <a:t>Hamiltonian paths and circuits :</a:t>
            </a:r>
            <a:endParaRPr lang="en-US" sz="1800" dirty="0" smtClean="0">
              <a:latin typeface="Bookman Old Style" pitchFamily="18" charset="0"/>
            </a:endParaRPr>
          </a:p>
          <a:p>
            <a:pPr fontAlgn="base">
              <a:buNone/>
            </a:pPr>
            <a:r>
              <a:rPr lang="en-US" sz="1800" b="1" dirty="0" smtClean="0">
                <a:latin typeface="Bookman Old Style" pitchFamily="18" charset="0"/>
              </a:rPr>
              <a:t>Hamiltonian Path –</a:t>
            </a:r>
            <a:r>
              <a:rPr lang="en-US" sz="1800" dirty="0" smtClean="0">
                <a:latin typeface="Bookman Old Style" pitchFamily="18" charset="0"/>
              </a:rPr>
              <a:t> A simple path in a graph that passes through </a:t>
            </a:r>
            <a:r>
              <a:rPr lang="en-US" sz="1800" b="1" dirty="0" smtClean="0">
                <a:latin typeface="Bookman Old Style" pitchFamily="18" charset="0"/>
              </a:rPr>
              <a:t>every vertex exactly once</a:t>
            </a:r>
            <a:r>
              <a:rPr lang="en-US" sz="1800" dirty="0" smtClean="0">
                <a:latin typeface="Bookman Old Style" pitchFamily="18" charset="0"/>
              </a:rPr>
              <a:t> is called a Hamiltonian path. </a:t>
            </a:r>
          </a:p>
          <a:p>
            <a:pPr fontAlgn="base"/>
            <a:endParaRPr lang="en-US" sz="1800" dirty="0" smtClean="0">
              <a:latin typeface="Bookman Old Style" pitchFamily="18" charset="0"/>
            </a:endParaRPr>
          </a:p>
          <a:p>
            <a:pPr fontAlgn="base"/>
            <a:r>
              <a:rPr lang="en-US" sz="1800" b="1" dirty="0" smtClean="0">
                <a:latin typeface="Bookman Old Style" pitchFamily="18" charset="0"/>
              </a:rPr>
              <a:t>Hamiltonian Circuit –</a:t>
            </a:r>
            <a:r>
              <a:rPr lang="en-US" sz="1800" dirty="0" smtClean="0">
                <a:latin typeface="Bookman Old Style" pitchFamily="18" charset="0"/>
              </a:rPr>
              <a:t> A simple circuit in a graph that passes through every vertex exactly once is called a Hamiltonian circuit. </a:t>
            </a:r>
          </a:p>
          <a:p>
            <a:pPr fontAlgn="base">
              <a:buNone/>
            </a:pPr>
            <a:r>
              <a:rPr lang="en-US" sz="1800" dirty="0" smtClean="0">
                <a:latin typeface="Bookman Old Style" pitchFamily="18" charset="0"/>
              </a:rPr>
              <a:t>Unlike Euler paths and circuits, there is no simple necessary and sufficient criteria to determine if there are any Hamiltonian paths or circuits in a graph.. </a:t>
            </a:r>
          </a:p>
          <a:p>
            <a:pPr>
              <a:buNone/>
            </a:pPr>
            <a:r>
              <a:rPr lang="en-US" sz="1800" b="1" dirty="0" smtClean="0">
                <a:latin typeface="Bookman Old Style" pitchFamily="18" charset="0"/>
              </a:rPr>
              <a:t>Neither necessary nor sufficient condition is known for a graph to be Hamiltonian. The search for necessary or sufficient conditions is a major area of study in graph theory today</a:t>
            </a:r>
            <a:r>
              <a:rPr lang="en-US" sz="1800" b="1" dirty="0" smtClean="0">
                <a:solidFill>
                  <a:srgbClr val="00B050"/>
                </a:solidFill>
                <a:latin typeface="Bookman Old Style" pitchFamily="18" charset="0"/>
              </a:rPr>
              <a:t>.</a:t>
            </a:r>
            <a:endParaRPr lang="en-US" sz="1800" b="1" dirty="0">
              <a:solidFill>
                <a:srgbClr val="00B050"/>
              </a:solidFill>
              <a:latin typeface="Bookman Old Style"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Graph</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228600" y="1219200"/>
            <a:ext cx="7002780" cy="238506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304800" y="3733800"/>
            <a:ext cx="4343401" cy="2819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000" b="1" dirty="0" smtClean="0">
                <a:solidFill>
                  <a:srgbClr val="FFFF00"/>
                </a:solidFill>
                <a:latin typeface="Bookman Old Style" pitchFamily="18" charset="0"/>
              </a:rPr>
              <a:t>Theorem</a:t>
            </a:r>
            <a:endParaRPr lang="en-US" sz="2000" b="1" dirty="0">
              <a:solidFill>
                <a:srgbClr val="FFFF00"/>
              </a:solidFill>
              <a:latin typeface="Bookman Old Style"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228601" y="838201"/>
            <a:ext cx="5412756" cy="3505200"/>
          </a:xfrm>
          <a:prstGeom prst="rect">
            <a:avLst/>
          </a:prstGeom>
          <a:noFill/>
          <a:ln w="9525">
            <a:noFill/>
            <a:miter lim="800000"/>
            <a:headEnd/>
            <a:tailEnd/>
          </a:ln>
        </p:spPr>
      </p:pic>
      <p:sp>
        <p:nvSpPr>
          <p:cNvPr id="5" name="TextBox 4"/>
          <p:cNvSpPr txBox="1"/>
          <p:nvPr/>
        </p:nvSpPr>
        <p:spPr>
          <a:xfrm>
            <a:off x="0" y="4495800"/>
            <a:ext cx="4572000" cy="1754326"/>
          </a:xfrm>
          <a:prstGeom prst="rect">
            <a:avLst/>
          </a:prstGeom>
          <a:noFill/>
        </p:spPr>
        <p:txBody>
          <a:bodyPr wrap="square" rtlCol="0">
            <a:spAutoFit/>
          </a:bodyPr>
          <a:lstStyle/>
          <a:p>
            <a:r>
              <a:rPr lang="en-US" b="1" dirty="0" err="1" smtClean="0">
                <a:solidFill>
                  <a:srgbClr val="00B050"/>
                </a:solidFill>
                <a:latin typeface="Bookman Old Style" pitchFamily="18" charset="0"/>
              </a:rPr>
              <a:t>Hamiltonain</a:t>
            </a:r>
            <a:r>
              <a:rPr lang="en-US" b="1" dirty="0" smtClean="0">
                <a:solidFill>
                  <a:srgbClr val="00B050"/>
                </a:solidFill>
                <a:latin typeface="Bookman Old Style" pitchFamily="18" charset="0"/>
              </a:rPr>
              <a:t> - Type Problems</a:t>
            </a:r>
          </a:p>
          <a:p>
            <a:r>
              <a:rPr lang="en-US" b="1" dirty="0" smtClean="0">
                <a:solidFill>
                  <a:srgbClr val="00B050"/>
                </a:solidFill>
                <a:latin typeface="Bookman Old Style" pitchFamily="18" charset="0"/>
              </a:rPr>
              <a:t>Gray Codes.</a:t>
            </a:r>
          </a:p>
          <a:p>
            <a:r>
              <a:rPr lang="en-US" b="1" dirty="0" smtClean="0">
                <a:solidFill>
                  <a:srgbClr val="00B050"/>
                </a:solidFill>
                <a:latin typeface="Bookman Old Style" pitchFamily="18" charset="0"/>
              </a:rPr>
              <a:t>The Traveling Salesperson Problem</a:t>
            </a:r>
          </a:p>
          <a:p>
            <a:r>
              <a:rPr lang="en-US" b="1" dirty="0" smtClean="0">
                <a:solidFill>
                  <a:srgbClr val="00B050"/>
                </a:solidFill>
                <a:latin typeface="Bookman Old Style" pitchFamily="18" charset="0"/>
              </a:rPr>
              <a:t>Ranking in Tournaments.</a:t>
            </a:r>
          </a:p>
          <a:p>
            <a:r>
              <a:rPr lang="en-US" b="1" dirty="0" smtClean="0">
                <a:solidFill>
                  <a:srgbClr val="00B050"/>
                </a:solidFill>
                <a:latin typeface="Bookman Old Style" pitchFamily="18" charset="0"/>
              </a:rPr>
              <a:t/>
            </a:r>
            <a:br>
              <a:rPr lang="en-US" b="1" dirty="0" smtClean="0">
                <a:solidFill>
                  <a:srgbClr val="00B050"/>
                </a:solidFill>
                <a:latin typeface="Bookman Old Style" pitchFamily="18" charset="0"/>
              </a:rPr>
            </a:br>
            <a:endParaRPr lang="en-US" b="1" dirty="0">
              <a:solidFill>
                <a:srgbClr val="00B050"/>
              </a:solidFill>
              <a:latin typeface="Bookman Old Style" pitchFamily="18" charset="0"/>
            </a:endParaRPr>
          </a:p>
        </p:txBody>
      </p:sp>
      <p:sp>
        <p:nvSpPr>
          <p:cNvPr id="6" name="TextBox 5"/>
          <p:cNvSpPr txBox="1"/>
          <p:nvPr/>
        </p:nvSpPr>
        <p:spPr>
          <a:xfrm>
            <a:off x="5181600" y="4800600"/>
            <a:ext cx="3657600" cy="923330"/>
          </a:xfrm>
          <a:prstGeom prst="rect">
            <a:avLst/>
          </a:prstGeom>
          <a:noFill/>
        </p:spPr>
        <p:txBody>
          <a:bodyPr wrap="square" rtlCol="0">
            <a:spAutoFit/>
          </a:bodyPr>
          <a:lstStyle/>
          <a:p>
            <a:r>
              <a:rPr lang="en-US" dirty="0" smtClean="0">
                <a:solidFill>
                  <a:srgbClr val="FFC000"/>
                </a:solidFill>
                <a:latin typeface="Bookman Old Style" pitchFamily="18" charset="0"/>
              </a:rPr>
              <a:t>There are </a:t>
            </a:r>
            <a:r>
              <a:rPr lang="en-US" b="1" dirty="0" smtClean="0">
                <a:solidFill>
                  <a:srgbClr val="FFC000"/>
                </a:solidFill>
                <a:latin typeface="Bookman Old Style" pitchFamily="18" charset="0"/>
              </a:rPr>
              <a:t>(n-1)!/2</a:t>
            </a:r>
            <a:r>
              <a:rPr lang="en-US" dirty="0" smtClean="0">
                <a:solidFill>
                  <a:srgbClr val="FFC000"/>
                </a:solidFill>
                <a:latin typeface="Bookman Old Style" pitchFamily="18" charset="0"/>
              </a:rPr>
              <a:t> distinct Hamiltonian cycles in the complete graph of n vertices</a:t>
            </a:r>
            <a:endParaRPr lang="en-US" dirty="0">
              <a:solidFill>
                <a:srgbClr val="FFC000"/>
              </a:solidFill>
              <a:latin typeface="Bookman Old Style"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FF00"/>
                </a:solidFill>
                <a:latin typeface="Bookman Old Style" pitchFamily="18" charset="0"/>
              </a:rPr>
              <a:t>Hamiltonian Graphs</a:t>
            </a:r>
            <a:endParaRPr lang="en-US" sz="2800"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1840230" y="1718151"/>
            <a:ext cx="5463540" cy="42900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rgbClr val="FFFF00"/>
                </a:solidFill>
                <a:latin typeface="Bookman Old Style" pitchFamily="18" charset="0"/>
              </a:rPr>
              <a:t>Konigsberg bridge Problem</a:t>
            </a:r>
            <a:endParaRPr lang="en-US" sz="2400" b="1" dirty="0">
              <a:solidFill>
                <a:srgbClr val="FFFF00"/>
              </a:solidFill>
              <a:latin typeface="Bookman Old Style" pitchFamily="18"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3962400" y="4572000"/>
            <a:ext cx="1905000" cy="2101517"/>
          </a:xfrm>
          <a:prstGeom prst="rect">
            <a:avLst/>
          </a:prstGeom>
          <a:noFill/>
          <a:ln w="9525">
            <a:noFill/>
            <a:miter lim="800000"/>
            <a:headEnd/>
            <a:tailEnd/>
          </a:ln>
        </p:spPr>
      </p:pic>
      <p:sp>
        <p:nvSpPr>
          <p:cNvPr id="5" name="TextBox 4"/>
          <p:cNvSpPr txBox="1"/>
          <p:nvPr/>
        </p:nvSpPr>
        <p:spPr>
          <a:xfrm>
            <a:off x="762000" y="2057401"/>
            <a:ext cx="7086600" cy="2554545"/>
          </a:xfrm>
          <a:prstGeom prst="rect">
            <a:avLst/>
          </a:prstGeom>
          <a:noFill/>
        </p:spPr>
        <p:txBody>
          <a:bodyPr wrap="square" rtlCol="0">
            <a:spAutoFit/>
          </a:bodyPr>
          <a:lstStyle/>
          <a:p>
            <a:r>
              <a:rPr lang="en-US" sz="1600" b="1" dirty="0" smtClean="0">
                <a:latin typeface="Bookman Old Style" pitchFamily="18" charset="0"/>
              </a:rPr>
              <a:t>A walking tour (Visiting all the vertices by using all edges once and only ones) is Impossible</a:t>
            </a:r>
          </a:p>
          <a:p>
            <a:endParaRPr lang="en-US" sz="1600" dirty="0" smtClean="0">
              <a:latin typeface="Bookman Old Style" pitchFamily="18" charset="0"/>
            </a:endParaRPr>
          </a:p>
          <a:p>
            <a:r>
              <a:rPr lang="en-US" sz="1600" dirty="0" smtClean="0">
                <a:latin typeface="Bookman Old Style" pitchFamily="18" charset="0"/>
              </a:rPr>
              <a:t>Proof: The graph of Konigsberg bridge consists of four vertices and seven edges. Also the degree sequence of the nodes A,B,C and D are 5,3,3,3. By the Euler’s characterization a graph admits an </a:t>
            </a:r>
            <a:r>
              <a:rPr lang="en-US" sz="1600" dirty="0" err="1" smtClean="0">
                <a:latin typeface="Bookman Old Style" pitchFamily="18" charset="0"/>
              </a:rPr>
              <a:t>Eulerian</a:t>
            </a:r>
            <a:endParaRPr lang="en-US" sz="1600" dirty="0" smtClean="0">
              <a:latin typeface="Bookman Old Style" pitchFamily="18" charset="0"/>
            </a:endParaRPr>
          </a:p>
          <a:p>
            <a:r>
              <a:rPr lang="en-US" sz="1600" dirty="0" smtClean="0">
                <a:latin typeface="Bookman Old Style" pitchFamily="18" charset="0"/>
              </a:rPr>
              <a:t>Path or circuit </a:t>
            </a:r>
            <a:r>
              <a:rPr lang="en-US" sz="1600" dirty="0" err="1" smtClean="0">
                <a:latin typeface="Bookman Old Style" pitchFamily="18" charset="0"/>
              </a:rPr>
              <a:t>iff</a:t>
            </a:r>
            <a:r>
              <a:rPr lang="en-US" sz="1600" dirty="0" smtClean="0">
                <a:latin typeface="Bookman Old Style" pitchFamily="18" charset="0"/>
              </a:rPr>
              <a:t> the number of odd degree vertices is </a:t>
            </a:r>
            <a:r>
              <a:rPr lang="en-US" sz="1600" smtClean="0">
                <a:latin typeface="Bookman Old Style" pitchFamily="18" charset="0"/>
              </a:rPr>
              <a:t>either 2 </a:t>
            </a:r>
            <a:r>
              <a:rPr lang="en-US" sz="1600" dirty="0" smtClean="0">
                <a:latin typeface="Bookman Old Style" pitchFamily="18" charset="0"/>
              </a:rPr>
              <a:t>or 0.But there are 4 degrees of odd degree vertices in the </a:t>
            </a:r>
            <a:r>
              <a:rPr lang="en-US" sz="1600" dirty="0" err="1" smtClean="0">
                <a:latin typeface="Bookman Old Style" pitchFamily="18" charset="0"/>
              </a:rPr>
              <a:t>graph.Hence</a:t>
            </a:r>
            <a:r>
              <a:rPr lang="en-US" sz="1600" dirty="0" smtClean="0">
                <a:latin typeface="Bookman Old Style" pitchFamily="18" charset="0"/>
              </a:rPr>
              <a:t> the graph does not admit an </a:t>
            </a:r>
            <a:r>
              <a:rPr lang="en-US" sz="1600" dirty="0" err="1" smtClean="0">
                <a:latin typeface="Bookman Old Style" pitchFamily="18" charset="0"/>
              </a:rPr>
              <a:t>Eulerian</a:t>
            </a:r>
            <a:r>
              <a:rPr lang="en-US" sz="1600" dirty="0" smtClean="0">
                <a:latin typeface="Bookman Old Style" pitchFamily="18" charset="0"/>
              </a:rPr>
              <a:t> path or circuit.</a:t>
            </a:r>
          </a:p>
          <a:p>
            <a:r>
              <a:rPr lang="en-US" sz="1600" dirty="0" smtClean="0">
                <a:latin typeface="Bookman Old Style" pitchFamily="18" charset="0"/>
              </a:rPr>
              <a:t>Hence such a walking tour of Konigsberg bridge is impossible. </a:t>
            </a:r>
            <a:endParaRPr lang="en-US" sz="1600" dirty="0">
              <a:latin typeface="Bookman Old Style"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rgbClr val="FFFF00"/>
                </a:solidFill>
                <a:latin typeface="Bookman Old Style" pitchFamily="18" charset="0"/>
              </a:rPr>
              <a:t>Unit-4-</a:t>
            </a:r>
            <a:r>
              <a:rPr lang="en-IN" sz="2400" b="1" dirty="0" smtClean="0"/>
              <a:t> Trees-(5 hrs)</a:t>
            </a:r>
            <a:endParaRPr lang="en-US" sz="2400" b="1" dirty="0">
              <a:solidFill>
                <a:srgbClr val="FFFF00"/>
              </a:solidFill>
              <a:latin typeface="Bookman Old Style" pitchFamily="18" charset="0"/>
            </a:endParaRPr>
          </a:p>
        </p:txBody>
      </p:sp>
      <p:sp>
        <p:nvSpPr>
          <p:cNvPr id="3" name="Content Placeholder 2"/>
          <p:cNvSpPr>
            <a:spLocks noGrp="1"/>
          </p:cNvSpPr>
          <p:nvPr>
            <p:ph idx="1"/>
          </p:nvPr>
        </p:nvSpPr>
        <p:spPr/>
        <p:txBody>
          <a:bodyPr/>
          <a:lstStyle/>
          <a:p>
            <a:pPr>
              <a:buNone/>
            </a:pPr>
            <a:endParaRPr lang="en-US" dirty="0" smtClean="0"/>
          </a:p>
          <a:p>
            <a:pPr>
              <a:buNone/>
            </a:pPr>
            <a:r>
              <a:rPr lang="en-IN" dirty="0" smtClean="0"/>
              <a:t> </a:t>
            </a:r>
            <a:endParaRPr lang="en-US" dirty="0" smtClean="0"/>
          </a:p>
          <a:p>
            <a:pPr>
              <a:buNone/>
            </a:pPr>
            <a:r>
              <a:rPr lang="en-IN" dirty="0" smtClean="0"/>
              <a:t>1.Trees and their properties </a:t>
            </a:r>
          </a:p>
          <a:p>
            <a:pPr>
              <a:buNone/>
            </a:pPr>
            <a:r>
              <a:rPr lang="en-IN" dirty="0" smtClean="0"/>
              <a:t>2.spanning trees minimal spanning trees</a:t>
            </a:r>
            <a:endParaRPr lang="en-US" dirty="0" smtClean="0"/>
          </a:p>
          <a:p>
            <a:pPr>
              <a:buNone/>
            </a:pPr>
            <a:r>
              <a:rPr lang="en-IN" dirty="0" smtClean="0"/>
              <a:t>3. </a:t>
            </a:r>
            <a:r>
              <a:rPr lang="en-IN" dirty="0" err="1" smtClean="0"/>
              <a:t>Kruskal’s</a:t>
            </a:r>
            <a:r>
              <a:rPr lang="en-IN" dirty="0" smtClean="0"/>
              <a:t> algorithm for finding a minimal spanning tree,</a:t>
            </a:r>
            <a:endParaRPr lang="en-US" dirty="0" smtClean="0"/>
          </a:p>
          <a:p>
            <a:pPr>
              <a:buNone/>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Trees</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52400" y="1143000"/>
            <a:ext cx="7360920" cy="1988820"/>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1295400" y="3352800"/>
            <a:ext cx="6477000" cy="24765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trees</a:t>
            </a:r>
            <a:endParaRPr lang="en-US" dirty="0"/>
          </a:p>
        </p:txBody>
      </p:sp>
      <p:sp>
        <p:nvSpPr>
          <p:cNvPr id="3" name="Content Placeholder 2"/>
          <p:cNvSpPr>
            <a:spLocks noGrp="1"/>
          </p:cNvSpPr>
          <p:nvPr>
            <p:ph idx="1"/>
          </p:nvPr>
        </p:nvSpPr>
        <p:spPr/>
        <p:txBody>
          <a:bodyPr>
            <a:normAutofit/>
          </a:bodyPr>
          <a:lstStyle/>
          <a:p>
            <a:r>
              <a:rPr lang="en-US" dirty="0" smtClean="0"/>
              <a:t>There is only one path between each pair of vertices of a </a:t>
            </a:r>
            <a:r>
              <a:rPr lang="en-US" b="1" dirty="0" smtClean="0"/>
              <a:t>tree</a:t>
            </a:r>
            <a:r>
              <a:rPr lang="en-US" dirty="0" smtClean="0"/>
              <a:t>.</a:t>
            </a:r>
          </a:p>
          <a:p>
            <a:r>
              <a:rPr lang="en-US" dirty="0" smtClean="0"/>
              <a:t>If a graph G there is one and only one path between each pair of vertices G is a </a:t>
            </a:r>
            <a:r>
              <a:rPr lang="en-US" b="1" dirty="0" smtClean="0"/>
              <a:t>tree</a:t>
            </a:r>
            <a:r>
              <a:rPr lang="en-US" dirty="0" smtClean="0"/>
              <a:t>.</a:t>
            </a:r>
          </a:p>
          <a:p>
            <a:r>
              <a:rPr lang="en-US" dirty="0" smtClean="0"/>
              <a:t>A </a:t>
            </a:r>
            <a:r>
              <a:rPr lang="en-US" b="1" dirty="0" smtClean="0"/>
              <a:t>tree</a:t>
            </a:r>
            <a:r>
              <a:rPr lang="en-US" dirty="0" smtClean="0"/>
              <a:t> T with n vertices has n-1 edges.</a:t>
            </a:r>
          </a:p>
          <a:p>
            <a:r>
              <a:rPr lang="en-US" dirty="0" smtClean="0"/>
              <a:t>A graph is a </a:t>
            </a:r>
            <a:r>
              <a:rPr lang="en-US" b="1" dirty="0" smtClean="0"/>
              <a:t>tree</a:t>
            </a:r>
            <a:r>
              <a:rPr lang="en-US" dirty="0" smtClean="0"/>
              <a:t> if and only if it is minimally connected.</a:t>
            </a:r>
          </a:p>
          <a:p>
            <a:pPr>
              <a:buNone/>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FF00"/>
                </a:solidFill>
                <a:latin typeface="Bookman Old Style" pitchFamily="18" charset="0"/>
              </a:rPr>
              <a:t>Trees</a:t>
            </a:r>
            <a:endParaRPr lang="en-US" sz="2800" b="1" dirty="0">
              <a:solidFill>
                <a:srgbClr val="FFFF00"/>
              </a:solidFill>
              <a:latin typeface="Bookman Old Style" pitchFamily="18" charset="0"/>
            </a:endParaRPr>
          </a:p>
        </p:txBody>
      </p:sp>
      <p:pic>
        <p:nvPicPr>
          <p:cNvPr id="1027" name="Picture 3"/>
          <p:cNvPicPr>
            <a:picLocks noGrp="1" noChangeAspect="1" noChangeArrowheads="1"/>
          </p:cNvPicPr>
          <p:nvPr>
            <p:ph idx="1"/>
          </p:nvPr>
        </p:nvPicPr>
        <p:blipFill>
          <a:blip r:embed="rId2" cstate="print"/>
          <a:srcRect/>
          <a:stretch>
            <a:fillRect/>
          </a:stretch>
        </p:blipFill>
        <p:spPr bwMode="auto">
          <a:xfrm>
            <a:off x="1219200" y="3048000"/>
            <a:ext cx="6555937" cy="3230563"/>
          </a:xfrm>
          <a:prstGeom prst="rect">
            <a:avLst/>
          </a:prstGeom>
          <a:noFill/>
          <a:ln w="9525">
            <a:noFill/>
            <a:miter lim="800000"/>
            <a:headEnd/>
            <a:tailEnd/>
          </a:ln>
        </p:spPr>
      </p:pic>
      <p:sp>
        <p:nvSpPr>
          <p:cNvPr id="6" name="TextBox 5"/>
          <p:cNvSpPr txBox="1"/>
          <p:nvPr/>
        </p:nvSpPr>
        <p:spPr>
          <a:xfrm>
            <a:off x="1066800" y="1600200"/>
            <a:ext cx="7772400" cy="1200329"/>
          </a:xfrm>
          <a:prstGeom prst="rect">
            <a:avLst/>
          </a:prstGeom>
          <a:noFill/>
        </p:spPr>
        <p:txBody>
          <a:bodyPr wrap="square" rtlCol="0">
            <a:spAutoFit/>
          </a:bodyPr>
          <a:lstStyle/>
          <a:p>
            <a:r>
              <a:rPr lang="en-US" dirty="0" smtClean="0"/>
              <a:t>Rooted Tree</a:t>
            </a:r>
          </a:p>
          <a:p>
            <a:r>
              <a:rPr lang="en-US" dirty="0" smtClean="0"/>
              <a:t>A rooted tree GG is a connected acyclic graph with a special node that is called the root of the tree and every edge directly or indirectly originates from the root.</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Trees</a:t>
            </a:r>
            <a:endParaRPr lang="en-US" dirty="0"/>
          </a:p>
        </p:txBody>
      </p:sp>
      <p:pic>
        <p:nvPicPr>
          <p:cNvPr id="2051" name="Picture 3"/>
          <p:cNvPicPr>
            <a:picLocks noGrp="1" noChangeAspect="1" noChangeArrowheads="1"/>
          </p:cNvPicPr>
          <p:nvPr>
            <p:ph idx="1"/>
          </p:nvPr>
        </p:nvPicPr>
        <p:blipFill>
          <a:blip r:embed="rId3" cstate="print"/>
          <a:srcRect/>
          <a:stretch>
            <a:fillRect/>
          </a:stretch>
        </p:blipFill>
        <p:spPr bwMode="auto">
          <a:xfrm>
            <a:off x="0" y="1295400"/>
            <a:ext cx="7269480" cy="185928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76200" y="3276600"/>
            <a:ext cx="6629400" cy="3272107"/>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rgbClr val="FFFF00"/>
                </a:solidFill>
                <a:latin typeface="Bookman Old Style" pitchFamily="18" charset="0"/>
              </a:rPr>
              <a:t>Trees</a:t>
            </a:r>
            <a:endParaRPr lang="en-US" sz="2400" b="1" dirty="0">
              <a:solidFill>
                <a:srgbClr val="FFFF00"/>
              </a:solidFill>
              <a:latin typeface="Bookman Old Style" pitchFamily="18" charset="0"/>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914400" y="1145997"/>
            <a:ext cx="7772400" cy="5774017"/>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Bookman Old Style" pitchFamily="18" charset="0"/>
              </a:rPr>
              <a:t>Trees</a:t>
            </a:r>
            <a:endParaRPr lang="en-US" b="1" dirty="0">
              <a:latin typeface="Bookman Old Style" pitchFamily="18" charset="0"/>
            </a:endParaRPr>
          </a:p>
        </p:txBody>
      </p:sp>
      <p:pic>
        <p:nvPicPr>
          <p:cNvPr id="5122" name="Picture 2"/>
          <p:cNvPicPr>
            <a:picLocks noGrp="1" noChangeAspect="1" noChangeArrowheads="1"/>
          </p:cNvPicPr>
          <p:nvPr>
            <p:ph idx="1"/>
          </p:nvPr>
        </p:nvPicPr>
        <p:blipFill>
          <a:blip r:embed="rId2" cstate="print"/>
          <a:srcRect/>
          <a:stretch>
            <a:fillRect/>
          </a:stretch>
        </p:blipFill>
        <p:spPr bwMode="auto">
          <a:xfrm>
            <a:off x="990600" y="1122154"/>
            <a:ext cx="6538189" cy="5004009"/>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Simple Graph</a:t>
            </a:r>
            <a:br>
              <a:rPr lang="en-US" sz="2800" dirty="0" smtClean="0"/>
            </a:br>
            <a:r>
              <a:rPr lang="en-US" sz="2800" dirty="0" smtClean="0">
                <a:solidFill>
                  <a:srgbClr val="FFFF00"/>
                </a:solidFill>
              </a:rPr>
              <a:t>A graph is called simple graph/strict graph if the graph is undirected and does not contain any loops or multiple edges.</a:t>
            </a:r>
            <a:br>
              <a:rPr lang="en-US" sz="2800" dirty="0" smtClean="0">
                <a:solidFill>
                  <a:srgbClr val="FFFF00"/>
                </a:solidFill>
              </a:rPr>
            </a:br>
            <a:endParaRPr lang="en-US" sz="2800" dirty="0"/>
          </a:p>
        </p:txBody>
      </p:sp>
      <p:pic>
        <p:nvPicPr>
          <p:cNvPr id="3077" name="Picture 5"/>
          <p:cNvPicPr>
            <a:picLocks noGrp="1" noChangeAspect="1" noChangeArrowheads="1"/>
          </p:cNvPicPr>
          <p:nvPr>
            <p:ph idx="1"/>
          </p:nvPr>
        </p:nvPicPr>
        <p:blipFill>
          <a:blip r:embed="rId2" cstate="print"/>
          <a:srcRect/>
          <a:stretch>
            <a:fillRect/>
          </a:stretch>
        </p:blipFill>
        <p:spPr bwMode="auto">
          <a:xfrm>
            <a:off x="2097919" y="1600200"/>
            <a:ext cx="4948161"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err="1" smtClean="0">
                <a:solidFill>
                  <a:srgbClr val="FFFF00"/>
                </a:solidFill>
                <a:latin typeface="Bookman Old Style" pitchFamily="18" charset="0"/>
              </a:rPr>
              <a:t>Kruskal’s</a:t>
            </a:r>
            <a:r>
              <a:rPr lang="en-US" sz="2400" b="1" dirty="0" smtClean="0">
                <a:solidFill>
                  <a:srgbClr val="FFFF00"/>
                </a:solidFill>
                <a:latin typeface="Bookman Old Style" pitchFamily="18" charset="0"/>
              </a:rPr>
              <a:t> Algorithm</a:t>
            </a:r>
            <a:endParaRPr lang="en-US" sz="2400" b="1" dirty="0">
              <a:solidFill>
                <a:srgbClr val="FFFF00"/>
              </a:solidFill>
              <a:latin typeface="Bookman Old Style" pitchFamily="18" charset="0"/>
            </a:endParaRPr>
          </a:p>
        </p:txBody>
      </p:sp>
      <p:pic>
        <p:nvPicPr>
          <p:cNvPr id="6146" name="Picture 2"/>
          <p:cNvPicPr>
            <a:picLocks noGrp="1" noChangeAspect="1" noChangeArrowheads="1"/>
          </p:cNvPicPr>
          <p:nvPr>
            <p:ph idx="1"/>
          </p:nvPr>
        </p:nvPicPr>
        <p:blipFill>
          <a:blip r:embed="rId2" cstate="print"/>
          <a:srcRect/>
          <a:stretch>
            <a:fillRect/>
          </a:stretch>
        </p:blipFill>
        <p:spPr bwMode="auto">
          <a:xfrm>
            <a:off x="1066801" y="1600200"/>
            <a:ext cx="6578752" cy="4843774"/>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rmAutofit fontScale="90000"/>
          </a:bodyPr>
          <a:lstStyle/>
          <a:p>
            <a:r>
              <a:rPr lang="en-US" sz="2400" b="1" dirty="0" err="1" smtClean="0">
                <a:solidFill>
                  <a:srgbClr val="FFFF00"/>
                </a:solidFill>
                <a:latin typeface="Bookman Old Style" pitchFamily="18" charset="0"/>
              </a:rPr>
              <a:t>Kruskal’s</a:t>
            </a:r>
            <a:r>
              <a:rPr lang="en-US" sz="2400" b="1" dirty="0" smtClean="0">
                <a:solidFill>
                  <a:srgbClr val="FFFF00"/>
                </a:solidFill>
                <a:latin typeface="Bookman Old Style" pitchFamily="18" charset="0"/>
              </a:rPr>
              <a:t> Algorithm</a:t>
            </a:r>
            <a:endParaRPr lang="en-US" sz="24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0" y="685800"/>
            <a:ext cx="3428999" cy="23622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3429000" y="762000"/>
            <a:ext cx="3268016" cy="22098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6705600" y="762000"/>
            <a:ext cx="2286000" cy="2133600"/>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0" y="3124200"/>
            <a:ext cx="2819400" cy="2063858"/>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2819400" y="3048000"/>
            <a:ext cx="3048000" cy="1981200"/>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5867400" y="3124200"/>
            <a:ext cx="3124200" cy="2397229"/>
          </a:xfrm>
          <a:prstGeom prst="rect">
            <a:avLst/>
          </a:prstGeom>
          <a:noFill/>
          <a:ln w="9525">
            <a:noFill/>
            <a:miter lim="800000"/>
            <a:headEnd/>
            <a:tailEnd/>
          </a:ln>
        </p:spPr>
      </p:pic>
      <p:sp>
        <p:nvSpPr>
          <p:cNvPr id="9" name="TextBox 8"/>
          <p:cNvSpPr txBox="1"/>
          <p:nvPr/>
        </p:nvSpPr>
        <p:spPr>
          <a:xfrm>
            <a:off x="762000" y="5562600"/>
            <a:ext cx="4396588" cy="923330"/>
          </a:xfrm>
          <a:prstGeom prst="rect">
            <a:avLst/>
          </a:prstGeom>
          <a:noFill/>
        </p:spPr>
        <p:txBody>
          <a:bodyPr wrap="none" rtlCol="0">
            <a:spAutoFit/>
          </a:bodyPr>
          <a:lstStyle/>
          <a:p>
            <a:r>
              <a:rPr lang="en-US" dirty="0" smtClean="0"/>
              <a:t>A Complete graph with N vertices  have </a:t>
            </a:r>
            <a:r>
              <a:rPr lang="en-IN" dirty="0" smtClean="0"/>
              <a:t>N</a:t>
            </a:r>
            <a:r>
              <a:rPr lang="en-IN" baseline="30000" dirty="0" smtClean="0"/>
              <a:t>(N-2)</a:t>
            </a:r>
          </a:p>
          <a:p>
            <a:r>
              <a:rPr lang="en-IN" baseline="30000" dirty="0" smtClean="0"/>
              <a:t>Spanning trees</a:t>
            </a:r>
            <a:endParaRPr lang="en-US" dirty="0" smtClean="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Unit-5-Tree traversals-5hours</a:t>
            </a:r>
            <a:endParaRPr lang="en-US" dirty="0"/>
          </a:p>
        </p:txBody>
      </p:sp>
      <p:sp>
        <p:nvSpPr>
          <p:cNvPr id="3" name="Content Placeholder 2"/>
          <p:cNvSpPr>
            <a:spLocks noGrp="1"/>
          </p:cNvSpPr>
          <p:nvPr>
            <p:ph idx="1"/>
          </p:nvPr>
        </p:nvSpPr>
        <p:spPr/>
        <p:txBody>
          <a:bodyPr/>
          <a:lstStyle/>
          <a:p>
            <a:pPr>
              <a:buNone/>
            </a:pPr>
            <a:r>
              <a:rPr lang="en-IN" dirty="0" smtClean="0"/>
              <a:t>1.Preorder</a:t>
            </a:r>
          </a:p>
          <a:p>
            <a:pPr>
              <a:buNone/>
            </a:pPr>
            <a:r>
              <a:rPr lang="en-IN" dirty="0" smtClean="0"/>
              <a:t>2. In order and </a:t>
            </a:r>
          </a:p>
          <a:p>
            <a:pPr>
              <a:buNone/>
            </a:pPr>
            <a:r>
              <a:rPr lang="en-IN" dirty="0" smtClean="0"/>
              <a:t>3.post order </a:t>
            </a:r>
          </a:p>
          <a:p>
            <a:pPr>
              <a:buNone/>
            </a:pPr>
            <a:r>
              <a:rPr lang="en-IN" dirty="0" smtClean="0"/>
              <a:t>4. Prefix and Postfix notations of an arithmetic expression</a:t>
            </a:r>
          </a:p>
          <a:p>
            <a:pPr>
              <a:buNone/>
            </a:pPr>
            <a:r>
              <a:rPr lang="en-IN" dirty="0" smtClean="0"/>
              <a:t>5. parsing trees.</a:t>
            </a:r>
            <a:endParaRPr lang="en-US" dirty="0" smtClean="0"/>
          </a:p>
          <a:p>
            <a:pPr>
              <a:buNone/>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buNone/>
            </a:pPr>
            <a:r>
              <a:rPr lang="en-US" b="1" dirty="0" err="1" smtClean="0">
                <a:solidFill>
                  <a:srgbClr val="FFFF00"/>
                </a:solidFill>
                <a:latin typeface="Bookman Old Style" pitchFamily="18" charset="0"/>
              </a:rPr>
              <a:t>Inorder</a:t>
            </a:r>
            <a:r>
              <a:rPr lang="en-US" b="1" dirty="0" smtClean="0">
                <a:solidFill>
                  <a:srgbClr val="FFFF00"/>
                </a:solidFill>
                <a:latin typeface="Bookman Old Style" pitchFamily="18" charset="0"/>
              </a:rPr>
              <a:t> Traversal</a:t>
            </a:r>
          </a:p>
          <a:p>
            <a:pPr fontAlgn="base">
              <a:buNone/>
            </a:pPr>
            <a:r>
              <a:rPr lang="en-US" dirty="0" smtClean="0">
                <a:latin typeface="Bookman Old Style" pitchFamily="18" charset="0"/>
              </a:rPr>
              <a:t>1.In </a:t>
            </a:r>
            <a:r>
              <a:rPr lang="en-US" dirty="0" err="1" smtClean="0">
                <a:latin typeface="Bookman Old Style" pitchFamily="18" charset="0"/>
              </a:rPr>
              <a:t>Inorder</a:t>
            </a:r>
            <a:r>
              <a:rPr lang="en-US" dirty="0" smtClean="0">
                <a:latin typeface="Bookman Old Style" pitchFamily="18" charset="0"/>
              </a:rPr>
              <a:t> traversal we traverse from left-root-right.</a:t>
            </a:r>
          </a:p>
          <a:p>
            <a:pPr fontAlgn="base">
              <a:buNone/>
            </a:pPr>
            <a:r>
              <a:rPr lang="en-US" dirty="0" smtClean="0">
                <a:latin typeface="Bookman Old Style" pitchFamily="18" charset="0"/>
              </a:rPr>
              <a:t>2.In this traversal left </a:t>
            </a:r>
            <a:r>
              <a:rPr lang="en-US" dirty="0" err="1" smtClean="0">
                <a:latin typeface="Bookman Old Style" pitchFamily="18" charset="0"/>
              </a:rPr>
              <a:t>subtree</a:t>
            </a:r>
            <a:r>
              <a:rPr lang="en-US" dirty="0" smtClean="0">
                <a:latin typeface="Bookman Old Style" pitchFamily="18" charset="0"/>
              </a:rPr>
              <a:t> visited first then the root and later the right </a:t>
            </a:r>
            <a:r>
              <a:rPr lang="en-US" dirty="0" err="1" smtClean="0">
                <a:latin typeface="Bookman Old Style" pitchFamily="18" charset="0"/>
              </a:rPr>
              <a:t>subtree</a:t>
            </a:r>
            <a:r>
              <a:rPr lang="en-US" dirty="0" smtClean="0">
                <a:latin typeface="Bookman Old Style" pitchFamily="18" charset="0"/>
              </a:rPr>
              <a:t>.</a:t>
            </a:r>
          </a:p>
          <a:p>
            <a:pPr fontAlgn="base">
              <a:buNone/>
            </a:pPr>
            <a:r>
              <a:rPr lang="en-US" dirty="0" smtClean="0">
                <a:latin typeface="Bookman Old Style" pitchFamily="18" charset="0"/>
              </a:rPr>
              <a:t>3.remember that every node may represent a </a:t>
            </a:r>
            <a:r>
              <a:rPr lang="en-US" dirty="0" err="1" smtClean="0">
                <a:latin typeface="Bookman Old Style" pitchFamily="18" charset="0"/>
              </a:rPr>
              <a:t>subtree</a:t>
            </a:r>
            <a:r>
              <a:rPr lang="en-US" dirty="0" smtClean="0">
                <a:latin typeface="Bookman Old Style" pitchFamily="18" charset="0"/>
              </a:rPr>
              <a:t> itself.</a:t>
            </a:r>
          </a:p>
          <a:p>
            <a:pPr>
              <a:buNone/>
            </a:pPr>
            <a:endParaRPr lang="en-US" dirty="0">
              <a:latin typeface="Bookman Old Style"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solidFill>
                  <a:srgbClr val="FFFF00"/>
                </a:solidFill>
                <a:latin typeface="Bookman Old Style" pitchFamily="18" charset="0"/>
              </a:rPr>
              <a:t>Inorder</a:t>
            </a:r>
            <a:r>
              <a:rPr lang="en-US" b="1" dirty="0" smtClean="0">
                <a:solidFill>
                  <a:srgbClr val="FFFF00"/>
                </a:solidFill>
                <a:latin typeface="Bookman Old Style" pitchFamily="18" charset="0"/>
              </a:rPr>
              <a:t> Traversal</a:t>
            </a:r>
            <a:br>
              <a:rPr lang="en-US" b="1" dirty="0" smtClean="0">
                <a:solidFill>
                  <a:srgbClr val="FFFF00"/>
                </a:solidFill>
                <a:latin typeface="Bookman Old Style" pitchFamily="18" charset="0"/>
              </a:rPr>
            </a:br>
            <a:endParaRPr lang="en-US" dirty="0"/>
          </a:p>
        </p:txBody>
      </p:sp>
      <p:sp>
        <p:nvSpPr>
          <p:cNvPr id="3" name="Content Placeholder 2"/>
          <p:cNvSpPr>
            <a:spLocks noGrp="1"/>
          </p:cNvSpPr>
          <p:nvPr>
            <p:ph idx="1"/>
          </p:nvPr>
        </p:nvSpPr>
        <p:spPr/>
        <p:txBody>
          <a:bodyPr/>
          <a:lstStyle/>
          <a:p>
            <a:pPr fontAlgn="base">
              <a:buNone/>
            </a:pPr>
            <a:r>
              <a:rPr lang="en-US" b="1" dirty="0" smtClean="0"/>
              <a:t>Algorithm</a:t>
            </a:r>
          </a:p>
          <a:p>
            <a:pPr fontAlgn="base"/>
            <a:r>
              <a:rPr lang="en-US" dirty="0" smtClean="0"/>
              <a:t>Until all nodes are traversed</a:t>
            </a:r>
          </a:p>
          <a:p>
            <a:pPr fontAlgn="base"/>
            <a:r>
              <a:rPr lang="en-US" dirty="0" smtClean="0"/>
              <a:t>Recursively Traverse the left </a:t>
            </a:r>
            <a:r>
              <a:rPr lang="en-US" dirty="0" err="1" smtClean="0"/>
              <a:t>subtree</a:t>
            </a:r>
            <a:endParaRPr lang="en-US" dirty="0" smtClean="0"/>
          </a:p>
          <a:p>
            <a:pPr fontAlgn="base"/>
            <a:r>
              <a:rPr lang="en-US" dirty="0" smtClean="0"/>
              <a:t>Visit the Root.</a:t>
            </a:r>
          </a:p>
          <a:p>
            <a:pPr fontAlgn="base"/>
            <a:r>
              <a:rPr lang="en-US" dirty="0" smtClean="0"/>
              <a:t>Recursively Traverse the right </a:t>
            </a:r>
            <a:r>
              <a:rPr lang="en-US" dirty="0" err="1" smtClean="0"/>
              <a:t>subtree</a:t>
            </a:r>
            <a:r>
              <a:rPr lang="en-US" dirty="0" smtClean="0"/>
              <a:t>.</a:t>
            </a:r>
          </a:p>
          <a:p>
            <a:pPr>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001000" cy="381000"/>
          </a:xfrm>
        </p:spPr>
        <p:txBody>
          <a:bodyPr>
            <a:noAutofit/>
          </a:bodyPr>
          <a:lstStyle/>
          <a:p>
            <a:r>
              <a:rPr lang="en-US" sz="2400" b="1" dirty="0" err="1" smtClean="0">
                <a:solidFill>
                  <a:srgbClr val="FFFF00"/>
                </a:solidFill>
                <a:latin typeface="Bookman Old Style" pitchFamily="18" charset="0"/>
              </a:rPr>
              <a:t>Inorder</a:t>
            </a:r>
            <a:r>
              <a:rPr lang="en-US" sz="2400" b="1" dirty="0" smtClean="0">
                <a:solidFill>
                  <a:srgbClr val="FFFF00"/>
                </a:solidFill>
                <a:latin typeface="Bookman Old Style" pitchFamily="18" charset="0"/>
              </a:rPr>
              <a:t> Traversal</a:t>
            </a:r>
            <a:br>
              <a:rPr lang="en-US" sz="2400" b="1" dirty="0" smtClean="0">
                <a:solidFill>
                  <a:srgbClr val="FFFF00"/>
                </a:solidFill>
                <a:latin typeface="Bookman Old Style" pitchFamily="18" charset="0"/>
              </a:rPr>
            </a:br>
            <a:endParaRPr lang="en-US" sz="2400"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52400" y="381000"/>
            <a:ext cx="4724400" cy="276144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667000" y="3412353"/>
            <a:ext cx="5921375" cy="3445647"/>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FF00"/>
                </a:solidFill>
                <a:latin typeface="Bookman Old Style" pitchFamily="18" charset="0"/>
              </a:rPr>
              <a:t>Pre order traversal</a:t>
            </a:r>
            <a:endParaRPr lang="en-US" sz="2800" b="1" dirty="0">
              <a:solidFill>
                <a:srgbClr val="FFFF00"/>
              </a:solidFill>
              <a:latin typeface="Bookman Old Style" pitchFamily="18" charset="0"/>
            </a:endParaRPr>
          </a:p>
        </p:txBody>
      </p:sp>
      <p:sp>
        <p:nvSpPr>
          <p:cNvPr id="3" name="Content Placeholder 2"/>
          <p:cNvSpPr>
            <a:spLocks noGrp="1"/>
          </p:cNvSpPr>
          <p:nvPr>
            <p:ph idx="1"/>
          </p:nvPr>
        </p:nvSpPr>
        <p:spPr/>
        <p:txBody>
          <a:bodyPr/>
          <a:lstStyle/>
          <a:p>
            <a:pPr fontAlgn="base">
              <a:buNone/>
            </a:pPr>
            <a:r>
              <a:rPr lang="en-US" b="1" dirty="0" smtClean="0">
                <a:latin typeface="Bookman Old Style" pitchFamily="18" charset="0"/>
              </a:rPr>
              <a:t>Preorder Traversal</a:t>
            </a:r>
          </a:p>
          <a:p>
            <a:pPr fontAlgn="base"/>
            <a:r>
              <a:rPr lang="en-US" dirty="0" smtClean="0">
                <a:latin typeface="Bookman Old Style" pitchFamily="18" charset="0"/>
              </a:rPr>
              <a:t>In Preorder traversal we traverse from root-left-right.</a:t>
            </a:r>
          </a:p>
          <a:p>
            <a:pPr fontAlgn="base"/>
            <a:r>
              <a:rPr lang="en-US" dirty="0" smtClean="0">
                <a:latin typeface="Bookman Old Style" pitchFamily="18" charset="0"/>
              </a:rPr>
              <a:t>In this traversal root visited first then the left </a:t>
            </a:r>
            <a:r>
              <a:rPr lang="en-US" dirty="0" err="1" smtClean="0">
                <a:latin typeface="Bookman Old Style" pitchFamily="18" charset="0"/>
              </a:rPr>
              <a:t>subtree</a:t>
            </a:r>
            <a:r>
              <a:rPr lang="en-US" dirty="0" smtClean="0">
                <a:latin typeface="Bookman Old Style" pitchFamily="18" charset="0"/>
              </a:rPr>
              <a:t> and later the right </a:t>
            </a:r>
            <a:r>
              <a:rPr lang="en-US" dirty="0" err="1" smtClean="0">
                <a:latin typeface="Bookman Old Style" pitchFamily="18" charset="0"/>
              </a:rPr>
              <a:t>subtree</a:t>
            </a:r>
            <a:r>
              <a:rPr lang="en-US" dirty="0" smtClean="0">
                <a:latin typeface="Bookman Old Style" pitchFamily="18" charset="0"/>
              </a:rPr>
              <a:t>.</a:t>
            </a:r>
          </a:p>
          <a:p>
            <a:pPr fontAlgn="base"/>
            <a:r>
              <a:rPr lang="en-US" dirty="0" smtClean="0">
                <a:latin typeface="Bookman Old Style" pitchFamily="18" charset="0"/>
              </a:rPr>
              <a:t>remember that every node may represent a </a:t>
            </a:r>
            <a:r>
              <a:rPr lang="en-US" dirty="0" err="1" smtClean="0">
                <a:latin typeface="Bookman Old Style" pitchFamily="18" charset="0"/>
              </a:rPr>
              <a:t>subtree</a:t>
            </a:r>
            <a:r>
              <a:rPr lang="en-US" dirty="0" smtClean="0">
                <a:latin typeface="Bookman Old Style" pitchFamily="18" charset="0"/>
              </a:rPr>
              <a:t> itself.</a:t>
            </a:r>
          </a:p>
          <a:p>
            <a:pPr>
              <a:buNone/>
            </a:pPr>
            <a:endParaRPr lang="en-US" dirty="0">
              <a:latin typeface="Bookman Old Style"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705600" cy="457200"/>
          </a:xfrm>
        </p:spPr>
        <p:txBody>
          <a:bodyPr>
            <a:normAutofit fontScale="90000"/>
          </a:bodyPr>
          <a:lstStyle/>
          <a:p>
            <a:r>
              <a:rPr lang="en-US" b="1" dirty="0" smtClean="0">
                <a:solidFill>
                  <a:srgbClr val="FFFF00"/>
                </a:solidFill>
                <a:latin typeface="Bookman Old Style" pitchFamily="18" charset="0"/>
              </a:rPr>
              <a:t>Pre order traversal</a:t>
            </a:r>
            <a:endParaRPr lang="en-US" dirty="0"/>
          </a:p>
        </p:txBody>
      </p:sp>
      <p:sp>
        <p:nvSpPr>
          <p:cNvPr id="3" name="Content Placeholder 2"/>
          <p:cNvSpPr>
            <a:spLocks noGrp="1"/>
          </p:cNvSpPr>
          <p:nvPr>
            <p:ph idx="1"/>
          </p:nvPr>
        </p:nvSpPr>
        <p:spPr>
          <a:xfrm>
            <a:off x="0" y="457200"/>
            <a:ext cx="9144000" cy="6324600"/>
          </a:xfrm>
        </p:spPr>
        <p:txBody>
          <a:bodyPr>
            <a:normAutofit/>
          </a:bodyPr>
          <a:lstStyle/>
          <a:p>
            <a:pPr fontAlgn="base">
              <a:buNone/>
            </a:pPr>
            <a:r>
              <a:rPr lang="en-US" sz="2000" b="1" dirty="0" smtClean="0">
                <a:latin typeface="Bookman Old Style" pitchFamily="18" charset="0"/>
              </a:rPr>
              <a:t>Algorithm of preorder traversal</a:t>
            </a:r>
          </a:p>
          <a:p>
            <a:pPr fontAlgn="base"/>
            <a:r>
              <a:rPr lang="en-US" sz="2000" dirty="0" smtClean="0">
                <a:latin typeface="Bookman Old Style" pitchFamily="18" charset="0"/>
              </a:rPr>
              <a:t>Until all nodes are traversed</a:t>
            </a:r>
          </a:p>
          <a:p>
            <a:pPr fontAlgn="base"/>
            <a:r>
              <a:rPr lang="en-US" sz="2000" dirty="0" smtClean="0">
                <a:latin typeface="Bookman Old Style" pitchFamily="18" charset="0"/>
              </a:rPr>
              <a:t>Visit the Root</a:t>
            </a:r>
          </a:p>
          <a:p>
            <a:pPr fontAlgn="base"/>
            <a:r>
              <a:rPr lang="en-US" sz="2000" dirty="0" smtClean="0">
                <a:latin typeface="Bookman Old Style" pitchFamily="18" charset="0"/>
              </a:rPr>
              <a:t>Recursively Traverse the left </a:t>
            </a:r>
            <a:r>
              <a:rPr lang="en-US" sz="2000" dirty="0" err="1" smtClean="0">
                <a:latin typeface="Bookman Old Style" pitchFamily="18" charset="0"/>
              </a:rPr>
              <a:t>subtree</a:t>
            </a:r>
            <a:endParaRPr lang="en-US" sz="2000" dirty="0" smtClean="0">
              <a:latin typeface="Bookman Old Style" pitchFamily="18" charset="0"/>
            </a:endParaRPr>
          </a:p>
          <a:p>
            <a:pPr fontAlgn="base"/>
            <a:r>
              <a:rPr lang="en-US" sz="2000" dirty="0" smtClean="0">
                <a:latin typeface="Bookman Old Style" pitchFamily="18" charset="0"/>
              </a:rPr>
              <a:t>Recursively Traverse the right </a:t>
            </a:r>
            <a:r>
              <a:rPr lang="en-US" sz="2000" dirty="0" err="1" smtClean="0">
                <a:latin typeface="Bookman Old Style" pitchFamily="18" charset="0"/>
              </a:rPr>
              <a:t>subtree</a:t>
            </a:r>
            <a:endParaRPr lang="en-US" sz="2000" dirty="0" smtClean="0">
              <a:latin typeface="Bookman Old Style" pitchFamily="18" charset="0"/>
            </a:endParaRPr>
          </a:p>
          <a:p>
            <a:pPr>
              <a:buNone/>
            </a:pPr>
            <a:endParaRPr lang="en-US" sz="2000" dirty="0">
              <a:latin typeface="Bookman Old Style"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52400" y="2362200"/>
            <a:ext cx="7131050" cy="40640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0"/>
            <a:ext cx="3886200" cy="411162"/>
          </a:xfrm>
        </p:spPr>
        <p:txBody>
          <a:bodyPr>
            <a:normAutofit fontScale="90000"/>
          </a:bodyPr>
          <a:lstStyle/>
          <a:p>
            <a:r>
              <a:rPr lang="en-US" sz="2400" b="1" dirty="0" smtClean="0">
                <a:solidFill>
                  <a:srgbClr val="FFFF00"/>
                </a:solidFill>
                <a:latin typeface="Bookman Old Style" pitchFamily="18" charset="0"/>
              </a:rPr>
              <a:t>Preorder traversal</a:t>
            </a:r>
            <a:br>
              <a:rPr lang="en-US" sz="2400" b="1" dirty="0" smtClean="0">
                <a:solidFill>
                  <a:srgbClr val="FFFF00"/>
                </a:solidFill>
                <a:latin typeface="Bookman Old Style" pitchFamily="18" charset="0"/>
              </a:rPr>
            </a:br>
            <a:endParaRPr lang="en-US" sz="2400" dirty="0">
              <a:latin typeface="Bookman Old Style" pitchFamily="18" charset="0"/>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0" y="0"/>
            <a:ext cx="3610094" cy="26670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6200" y="2768600"/>
            <a:ext cx="7848600" cy="40894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err="1" smtClean="0">
                <a:solidFill>
                  <a:srgbClr val="FFFF00"/>
                </a:solidFill>
                <a:latin typeface="Bookman Old Style" pitchFamily="18" charset="0"/>
              </a:rPr>
              <a:t>Postorder</a:t>
            </a:r>
            <a:r>
              <a:rPr lang="en-US" sz="2000" b="1" dirty="0" smtClean="0">
                <a:solidFill>
                  <a:srgbClr val="FFFF00"/>
                </a:solidFill>
                <a:latin typeface="Bookman Old Style" pitchFamily="18" charset="0"/>
              </a:rPr>
              <a:t> traversal</a:t>
            </a:r>
            <a:endParaRPr lang="en-US" sz="2000" b="1" dirty="0">
              <a:solidFill>
                <a:srgbClr val="FFFF00"/>
              </a:solidFill>
              <a:latin typeface="Bookman Old Style" pitchFamily="18" charset="0"/>
            </a:endParaRPr>
          </a:p>
        </p:txBody>
      </p:sp>
      <p:sp>
        <p:nvSpPr>
          <p:cNvPr id="3" name="Content Placeholder 2"/>
          <p:cNvSpPr>
            <a:spLocks noGrp="1"/>
          </p:cNvSpPr>
          <p:nvPr>
            <p:ph idx="1"/>
          </p:nvPr>
        </p:nvSpPr>
        <p:spPr/>
        <p:txBody>
          <a:bodyPr>
            <a:normAutofit fontScale="85000" lnSpcReduction="20000"/>
          </a:bodyPr>
          <a:lstStyle/>
          <a:p>
            <a:pPr fontAlgn="base">
              <a:buNone/>
            </a:pPr>
            <a:r>
              <a:rPr lang="en-US" b="1" dirty="0" err="1" smtClean="0"/>
              <a:t>Postorder</a:t>
            </a:r>
            <a:r>
              <a:rPr lang="en-US" b="1" dirty="0" smtClean="0"/>
              <a:t> Traversal</a:t>
            </a:r>
          </a:p>
          <a:p>
            <a:pPr fontAlgn="base"/>
            <a:r>
              <a:rPr lang="en-US" dirty="0" smtClean="0"/>
              <a:t>In Preorder traversal we traverse from left-right-root.</a:t>
            </a:r>
          </a:p>
          <a:p>
            <a:pPr fontAlgn="base"/>
            <a:r>
              <a:rPr lang="en-US" dirty="0" smtClean="0"/>
              <a:t>In this traversal left </a:t>
            </a:r>
            <a:r>
              <a:rPr lang="en-US" dirty="0" err="1" smtClean="0"/>
              <a:t>subtree</a:t>
            </a:r>
            <a:r>
              <a:rPr lang="en-US" dirty="0" smtClean="0"/>
              <a:t> visited first then the right </a:t>
            </a:r>
            <a:r>
              <a:rPr lang="en-US" dirty="0" err="1" smtClean="0"/>
              <a:t>subtree</a:t>
            </a:r>
            <a:r>
              <a:rPr lang="en-US" dirty="0" smtClean="0"/>
              <a:t> and later the root.</a:t>
            </a:r>
          </a:p>
          <a:p>
            <a:pPr fontAlgn="base"/>
            <a:r>
              <a:rPr lang="en-US" dirty="0" smtClean="0"/>
              <a:t>remember that every node may represent a </a:t>
            </a:r>
            <a:r>
              <a:rPr lang="en-US" dirty="0" err="1" smtClean="0"/>
              <a:t>subtree</a:t>
            </a:r>
            <a:r>
              <a:rPr lang="en-US" dirty="0" smtClean="0"/>
              <a:t> itself.</a:t>
            </a:r>
          </a:p>
          <a:p>
            <a:pPr fontAlgn="base">
              <a:buNone/>
            </a:pPr>
            <a:r>
              <a:rPr lang="en-US" b="1" dirty="0" smtClean="0"/>
              <a:t>Algorithm of </a:t>
            </a:r>
            <a:r>
              <a:rPr lang="en-US" b="1" dirty="0" err="1" smtClean="0"/>
              <a:t>postorder</a:t>
            </a:r>
            <a:r>
              <a:rPr lang="en-US" b="1" dirty="0" smtClean="0"/>
              <a:t> traversal</a:t>
            </a:r>
          </a:p>
          <a:p>
            <a:pPr fontAlgn="base"/>
            <a:r>
              <a:rPr lang="en-US" dirty="0" smtClean="0"/>
              <a:t>Until all nodes are traversed</a:t>
            </a:r>
          </a:p>
          <a:p>
            <a:pPr fontAlgn="base"/>
            <a:r>
              <a:rPr lang="en-US" dirty="0" smtClean="0"/>
              <a:t>Recursively Traverse the left </a:t>
            </a:r>
            <a:r>
              <a:rPr lang="en-US" dirty="0" err="1" smtClean="0"/>
              <a:t>subtree</a:t>
            </a:r>
            <a:endParaRPr lang="en-US" dirty="0" smtClean="0"/>
          </a:p>
          <a:p>
            <a:pPr fontAlgn="base"/>
            <a:r>
              <a:rPr lang="en-US" dirty="0" smtClean="0"/>
              <a:t>Recursively Traverse the right </a:t>
            </a:r>
            <a:r>
              <a:rPr lang="en-US" dirty="0" err="1" smtClean="0"/>
              <a:t>subtree</a:t>
            </a:r>
            <a:r>
              <a:rPr lang="en-US" dirty="0" smtClean="0"/>
              <a:t>.</a:t>
            </a:r>
          </a:p>
          <a:p>
            <a:pPr fontAlgn="base"/>
            <a:r>
              <a:rPr lang="en-US" dirty="0" smtClean="0"/>
              <a:t>Visit the Root.</a:t>
            </a:r>
          </a:p>
          <a:p>
            <a:pPr>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15400" cy="1524000"/>
          </a:xfrm>
        </p:spPr>
        <p:txBody>
          <a:bodyPr>
            <a:noAutofit/>
          </a:bodyPr>
          <a:lstStyle/>
          <a:p>
            <a:r>
              <a:rPr lang="en-US" sz="2400" dirty="0">
                <a:solidFill>
                  <a:srgbClr val="FFFF00"/>
                </a:solidFill>
                <a:latin typeface="Bookman Old Style" pitchFamily="18" charset="0"/>
              </a:rPr>
              <a:t>Multi-Graph</a:t>
            </a:r>
            <a:r>
              <a:rPr lang="en-US" sz="1800" dirty="0">
                <a:solidFill>
                  <a:srgbClr val="FFFF00"/>
                </a:solidFill>
                <a:latin typeface="Bookman Old Style" pitchFamily="18" charset="0"/>
              </a:rPr>
              <a:t/>
            </a:r>
            <a:br>
              <a:rPr lang="en-US" sz="1800" dirty="0">
                <a:solidFill>
                  <a:srgbClr val="FFFF00"/>
                </a:solidFill>
                <a:latin typeface="Bookman Old Style" pitchFamily="18" charset="0"/>
              </a:rPr>
            </a:br>
            <a:r>
              <a:rPr lang="en-US" sz="1800" dirty="0">
                <a:solidFill>
                  <a:srgbClr val="FFFF00"/>
                </a:solidFill>
                <a:latin typeface="Bookman Old Style" pitchFamily="18" charset="0"/>
              </a:rPr>
              <a:t>If in a graph multiple edges between the same set of vertices are allowed, it is called </a:t>
            </a:r>
            <a:r>
              <a:rPr lang="en-US" sz="1800" dirty="0" err="1">
                <a:solidFill>
                  <a:srgbClr val="FFFF00"/>
                </a:solidFill>
                <a:latin typeface="Bookman Old Style" pitchFamily="18" charset="0"/>
              </a:rPr>
              <a:t>Multigraph</a:t>
            </a:r>
            <a:r>
              <a:rPr lang="en-US" sz="1800" dirty="0">
                <a:solidFill>
                  <a:srgbClr val="FFFF00"/>
                </a:solidFill>
                <a:latin typeface="Bookman Old Style" pitchFamily="18" charset="0"/>
              </a:rPr>
              <a:t>. In other words, it is a graph having at least one loop or multiple edges.</a:t>
            </a:r>
            <a:br>
              <a:rPr lang="en-US" sz="1800" dirty="0">
                <a:solidFill>
                  <a:srgbClr val="FFFF00"/>
                </a:solidFill>
                <a:latin typeface="Bookman Old Style" pitchFamily="18" charset="0"/>
              </a:rPr>
            </a:br>
            <a:endParaRPr lang="en-US" sz="1800" dirty="0">
              <a:solidFill>
                <a:srgbClr val="FFFF00"/>
              </a:solidFill>
              <a:latin typeface="Bookman Old Style" pitchFamily="18" charset="0"/>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1960413" y="1600200"/>
            <a:ext cx="5223174"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6858000" cy="609600"/>
          </a:xfrm>
        </p:spPr>
        <p:txBody>
          <a:bodyPr>
            <a:normAutofit/>
          </a:bodyPr>
          <a:lstStyle/>
          <a:p>
            <a:r>
              <a:rPr lang="en-US" sz="2000" b="1" dirty="0" err="1" smtClean="0">
                <a:solidFill>
                  <a:srgbClr val="FFFF00"/>
                </a:solidFill>
                <a:latin typeface="Bookman Old Style" pitchFamily="18" charset="0"/>
              </a:rPr>
              <a:t>Postorder</a:t>
            </a:r>
            <a:r>
              <a:rPr lang="en-US" sz="2000" b="1" dirty="0" smtClean="0">
                <a:solidFill>
                  <a:srgbClr val="FFFF00"/>
                </a:solidFill>
                <a:latin typeface="Bookman Old Style" pitchFamily="18" charset="0"/>
              </a:rPr>
              <a:t> traversal</a:t>
            </a:r>
            <a:endParaRPr lang="en-US" sz="2000"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1" y="1"/>
            <a:ext cx="3200399" cy="2437056"/>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 y="2895600"/>
            <a:ext cx="5041737" cy="39624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5029200" y="697955"/>
            <a:ext cx="4114800" cy="389600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Autofit/>
          </a:bodyPr>
          <a:lstStyle/>
          <a:p>
            <a:r>
              <a:rPr lang="en-US" sz="1800" b="1" dirty="0">
                <a:solidFill>
                  <a:srgbClr val="FFFF00"/>
                </a:solidFill>
                <a:latin typeface="Bookman Old Style" pitchFamily="18" charset="0"/>
              </a:rPr>
              <a:t>Directed and Undirected Graph</a:t>
            </a:r>
            <a:r>
              <a:rPr lang="en-US" sz="1800" dirty="0">
                <a:latin typeface="Bookman Old Style" pitchFamily="18" charset="0"/>
              </a:rPr>
              <a:t/>
            </a:r>
            <a:br>
              <a:rPr lang="en-US" sz="1800" dirty="0">
                <a:latin typeface="Bookman Old Style" pitchFamily="18" charset="0"/>
              </a:rPr>
            </a:br>
            <a:r>
              <a:rPr lang="en-US" sz="1800" dirty="0">
                <a:latin typeface="Bookman Old Style" pitchFamily="18" charset="0"/>
              </a:rPr>
              <a:t>A graph G=(</a:t>
            </a:r>
            <a:r>
              <a:rPr lang="en-US" sz="1800" dirty="0" smtClean="0">
                <a:latin typeface="Bookman Old Style" pitchFamily="18" charset="0"/>
              </a:rPr>
              <a:t>V,E)</a:t>
            </a:r>
            <a:r>
              <a:rPr lang="en-US" sz="1800" dirty="0">
                <a:latin typeface="Bookman Old Style" pitchFamily="18" charset="0"/>
              </a:rPr>
              <a:t> is called a directed graph if the edge set is made of ordered vertex pair and a graph is called undirected if the edge set is made of unordered vertex pair.</a:t>
            </a:r>
            <a:br>
              <a:rPr lang="en-US" sz="1800" dirty="0">
                <a:latin typeface="Bookman Old Style" pitchFamily="18" charset="0"/>
              </a:rPr>
            </a:br>
            <a:endParaRPr lang="en-US" sz="1800" dirty="0">
              <a:latin typeface="Bookman Old Style" pitchFamily="18" charset="0"/>
            </a:endParaRPr>
          </a:p>
        </p:txBody>
      </p:sp>
      <p:pic>
        <p:nvPicPr>
          <p:cNvPr id="5122" name="Picture 2"/>
          <p:cNvPicPr>
            <a:picLocks noGrp="1" noChangeAspect="1" noChangeArrowheads="1"/>
          </p:cNvPicPr>
          <p:nvPr>
            <p:ph idx="1"/>
          </p:nvPr>
        </p:nvPicPr>
        <p:blipFill>
          <a:blip r:embed="rId2" cstate="print"/>
          <a:srcRect/>
          <a:stretch>
            <a:fillRect/>
          </a:stretch>
        </p:blipFill>
        <p:spPr bwMode="auto">
          <a:xfrm>
            <a:off x="457200" y="2057401"/>
            <a:ext cx="2832990" cy="25908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4505290" y="1981201"/>
            <a:ext cx="3130437" cy="2819400"/>
          </a:xfrm>
          <a:prstGeom prst="rect">
            <a:avLst/>
          </a:prstGeom>
          <a:noFill/>
          <a:ln w="9525">
            <a:noFill/>
            <a:miter lim="800000"/>
            <a:headEnd/>
            <a:tailEnd/>
          </a:ln>
          <a:effectLst/>
        </p:spPr>
      </p:pic>
      <p:sp>
        <p:nvSpPr>
          <p:cNvPr id="6" name="TextBox 5"/>
          <p:cNvSpPr txBox="1"/>
          <p:nvPr/>
        </p:nvSpPr>
        <p:spPr>
          <a:xfrm>
            <a:off x="762000" y="5105400"/>
            <a:ext cx="1230722" cy="369332"/>
          </a:xfrm>
          <a:prstGeom prst="rect">
            <a:avLst/>
          </a:prstGeom>
          <a:noFill/>
        </p:spPr>
        <p:txBody>
          <a:bodyPr wrap="none" rtlCol="0">
            <a:spAutoFit/>
          </a:bodyPr>
          <a:lstStyle/>
          <a:p>
            <a:r>
              <a:rPr lang="en-US" dirty="0" smtClean="0"/>
              <a:t>Undirected</a:t>
            </a:r>
            <a:endParaRPr lang="en-US" dirty="0"/>
          </a:p>
        </p:txBody>
      </p:sp>
      <p:sp>
        <p:nvSpPr>
          <p:cNvPr id="7" name="TextBox 6"/>
          <p:cNvSpPr txBox="1"/>
          <p:nvPr/>
        </p:nvSpPr>
        <p:spPr>
          <a:xfrm>
            <a:off x="5486400" y="5334000"/>
            <a:ext cx="982257" cy="369332"/>
          </a:xfrm>
          <a:prstGeom prst="rect">
            <a:avLst/>
          </a:prstGeom>
          <a:noFill/>
        </p:spPr>
        <p:txBody>
          <a:bodyPr wrap="none" rtlCol="0">
            <a:spAutoFit/>
          </a:bodyPr>
          <a:lstStyle/>
          <a:p>
            <a:r>
              <a:rPr lang="en-US" dirty="0" smtClean="0"/>
              <a:t>Directed</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r>
              <a:rPr lang="en-US" sz="1800" b="1" dirty="0">
                <a:solidFill>
                  <a:srgbClr val="FFFF00"/>
                </a:solidFill>
                <a:latin typeface="Bookman Old Style" pitchFamily="18" charset="0"/>
              </a:rPr>
              <a:t>Complete Graph</a:t>
            </a:r>
            <a:br>
              <a:rPr lang="en-US" sz="1800" b="1" dirty="0">
                <a:solidFill>
                  <a:srgbClr val="FFFF00"/>
                </a:solidFill>
                <a:latin typeface="Bookman Old Style" pitchFamily="18" charset="0"/>
              </a:rPr>
            </a:br>
            <a:r>
              <a:rPr lang="en-US" sz="1800" b="1" dirty="0">
                <a:latin typeface="Bookman Old Style" pitchFamily="18" charset="0"/>
              </a:rPr>
              <a:t>A graph is called complete graph if every two vertices pair are joined by exactly one edge. The complete graph with n vertices is denoted by </a:t>
            </a:r>
            <a:r>
              <a:rPr lang="en-US" sz="1800" b="1" dirty="0" err="1">
                <a:latin typeface="Bookman Old Style" pitchFamily="18" charset="0"/>
              </a:rPr>
              <a:t>Kn</a:t>
            </a:r>
            <a:r>
              <a:rPr lang="en-US" sz="1800" b="1" dirty="0">
                <a:latin typeface="Bookman Old Style" pitchFamily="18" charset="0"/>
              </a:rPr>
              <a:t/>
            </a:r>
            <a:br>
              <a:rPr lang="en-US" sz="1800" b="1" dirty="0">
                <a:latin typeface="Bookman Old Style" pitchFamily="18" charset="0"/>
              </a:rPr>
            </a:br>
            <a:endParaRPr lang="en-US" sz="1800" b="1" dirty="0">
              <a:latin typeface="Bookman Old Style" pitchFamily="18" charset="0"/>
            </a:endParaRPr>
          </a:p>
        </p:txBody>
      </p:sp>
      <p:pic>
        <p:nvPicPr>
          <p:cNvPr id="6146" name="Picture 2"/>
          <p:cNvPicPr>
            <a:picLocks noGrp="1" noChangeAspect="1" noChangeArrowheads="1"/>
          </p:cNvPicPr>
          <p:nvPr>
            <p:ph idx="1"/>
          </p:nvPr>
        </p:nvPicPr>
        <p:blipFill>
          <a:blip r:embed="rId2" cstate="print"/>
          <a:srcRect/>
          <a:stretch>
            <a:fillRect/>
          </a:stretch>
        </p:blipFill>
        <p:spPr bwMode="auto">
          <a:xfrm>
            <a:off x="2066051" y="1600200"/>
            <a:ext cx="5011897" cy="4525963"/>
          </a:xfrm>
          <a:prstGeom prst="rect">
            <a:avLst/>
          </a:prstGeom>
          <a:noFill/>
          <a:ln w="9525">
            <a:noFill/>
            <a:miter lim="800000"/>
            <a:headEnd/>
            <a:tailEnd/>
          </a:ln>
          <a:effectLst/>
        </p:spPr>
      </p:pic>
      <p:sp>
        <p:nvSpPr>
          <p:cNvPr id="5" name="TextBox 4"/>
          <p:cNvSpPr txBox="1"/>
          <p:nvPr/>
        </p:nvSpPr>
        <p:spPr>
          <a:xfrm>
            <a:off x="914400" y="6400800"/>
            <a:ext cx="5072222" cy="369332"/>
          </a:xfrm>
          <a:prstGeom prst="rect">
            <a:avLst/>
          </a:prstGeom>
          <a:noFill/>
        </p:spPr>
        <p:txBody>
          <a:bodyPr wrap="none" rtlCol="0">
            <a:spAutoFit/>
          </a:bodyPr>
          <a:lstStyle/>
          <a:p>
            <a:r>
              <a:rPr lang="en-US" b="1" dirty="0" smtClean="0">
                <a:solidFill>
                  <a:srgbClr val="FFFF00"/>
                </a:solidFill>
                <a:latin typeface="Bookman Old Style" pitchFamily="18" charset="0"/>
              </a:rPr>
              <a:t>The number of edges in </a:t>
            </a:r>
            <a:r>
              <a:rPr lang="en-US" b="1" dirty="0" err="1" smtClean="0">
                <a:solidFill>
                  <a:srgbClr val="FFFF00"/>
                </a:solidFill>
                <a:latin typeface="Bookman Old Style" pitchFamily="18" charset="0"/>
              </a:rPr>
              <a:t>Kn</a:t>
            </a:r>
            <a:r>
              <a:rPr lang="en-US" b="1" dirty="0" smtClean="0">
                <a:solidFill>
                  <a:srgbClr val="FFFF00"/>
                </a:solidFill>
                <a:latin typeface="Bookman Old Style" pitchFamily="18" charset="0"/>
              </a:rPr>
              <a:t> is n(n−1)/ 2 .</a:t>
            </a:r>
            <a:endParaRPr lang="en-US" b="1" dirty="0">
              <a:solidFill>
                <a:srgbClr val="FFFF00"/>
              </a:solidFill>
              <a:latin typeface="Bookman Old Style"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Finite and infinite graphs</a:t>
            </a:r>
            <a:endParaRPr lang="en-US" dirty="0"/>
          </a:p>
        </p:txBody>
      </p:sp>
      <p:sp>
        <p:nvSpPr>
          <p:cNvPr id="3" name="Content Placeholder 2"/>
          <p:cNvSpPr>
            <a:spLocks noGrp="1"/>
          </p:cNvSpPr>
          <p:nvPr>
            <p:ph idx="1"/>
          </p:nvPr>
        </p:nvSpPr>
        <p:spPr/>
        <p:txBody>
          <a:bodyPr>
            <a:normAutofit lnSpcReduction="10000"/>
          </a:bodyPr>
          <a:lstStyle/>
          <a:p>
            <a:r>
              <a:rPr lang="en-US" dirty="0"/>
              <a:t>A finite graph is a graph G = (V, E) such that V and E are finite sets. An infinite graph is one with an infinite set of vertices or edges or both.</a:t>
            </a:r>
          </a:p>
          <a:p>
            <a:r>
              <a:rPr lang="en-US" dirty="0"/>
              <a:t> </a:t>
            </a:r>
          </a:p>
          <a:p>
            <a:r>
              <a:rPr lang="en-US" dirty="0"/>
              <a:t>Most commonly in graph theory it is implied that the graphs discussed are finite. If the graphs are infinite, that is usually specifically stated.</a:t>
            </a:r>
          </a:p>
          <a:p>
            <a:pPr>
              <a:buNone/>
            </a:pP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884</TotalTime>
  <Words>608</Words>
  <Application>Microsoft Office PowerPoint</Application>
  <PresentationFormat>On-screen Show (4:3)</PresentationFormat>
  <Paragraphs>160</Paragraphs>
  <Slides>60</Slides>
  <Notes>2</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Graph Theory</vt:lpstr>
      <vt:lpstr>Types of Graphs</vt:lpstr>
      <vt:lpstr>Module-1</vt:lpstr>
      <vt:lpstr>What is a Graph</vt:lpstr>
      <vt:lpstr>Simple Graph A graph is called simple graph/strict graph if the graph is undirected and does not contain any loops or multiple edges. </vt:lpstr>
      <vt:lpstr>Multi-Graph If in a graph multiple edges between the same set of vertices are allowed, it is called Multigraph. In other words, it is a graph having at least one loop or multiple edges. </vt:lpstr>
      <vt:lpstr>Directed and Undirected Graph A graph G=(V,E) is called a directed graph if the edge set is made of ordered vertex pair and a graph is called undirected if the edge set is made of unordered vertex pair. </vt:lpstr>
      <vt:lpstr>Complete Graph A graph is called complete graph if every two vertices pair are joined by exactly one edge. The complete graph with n vertices is denoted by Kn </vt:lpstr>
      <vt:lpstr>Finite and infinite graphs</vt:lpstr>
      <vt:lpstr>Incidence and degree</vt:lpstr>
      <vt:lpstr>Bipartite Graph - If the vertex-set of a graph G can be split into two disjoint sets, V1 and V2 , in such a way that each edge in the graph joins a vertex in V1 to a vertex in V2 , and there are no edges in G that connect two vertices in V1 or two vertices in V2 , then the graph G is called a bipartite graph.  </vt:lpstr>
      <vt:lpstr>Complete Bipartite Graph - A complete bipartite graph is a bipartite graph in which each vertex in the first set is joined to every single vertex in the second set. The complete bipartite graph is denoted by Kx,y where the graph G contains x vertices in the first set and y vertices in the second set.  </vt:lpstr>
      <vt:lpstr>Examples</vt:lpstr>
      <vt:lpstr>Theorems</vt:lpstr>
      <vt:lpstr>Slide 15</vt:lpstr>
      <vt:lpstr>UNIT-II</vt:lpstr>
      <vt:lpstr>Adjacency Matrix </vt:lpstr>
      <vt:lpstr>Adjacency Matrix</vt:lpstr>
      <vt:lpstr>Incidence Matrix</vt:lpstr>
      <vt:lpstr>Incidence Matrix-Example</vt:lpstr>
      <vt:lpstr>Incidence matrix of a digraph</vt:lpstr>
      <vt:lpstr>Path Matrix</vt:lpstr>
      <vt:lpstr>Path Matrix-Examples</vt:lpstr>
      <vt:lpstr>Unit-III</vt:lpstr>
      <vt:lpstr>Paths and Circuits</vt:lpstr>
      <vt:lpstr>Trail –  Trail is an open walk in which no edge is repeated.  Vertex can be repeated. </vt:lpstr>
      <vt:lpstr>Circuit</vt:lpstr>
      <vt:lpstr>Path</vt:lpstr>
      <vt:lpstr>Cycle</vt:lpstr>
      <vt:lpstr>Connected, Disconnected and Components</vt:lpstr>
      <vt:lpstr>Component</vt:lpstr>
      <vt:lpstr>Slide 32</vt:lpstr>
      <vt:lpstr>Eulerian and Hamiltonian Graphs</vt:lpstr>
      <vt:lpstr>Eulerian and Hamiltonian graphs</vt:lpstr>
      <vt:lpstr>Slide 35</vt:lpstr>
      <vt:lpstr>Examples</vt:lpstr>
      <vt:lpstr>Eulerian and Hamiltonian Graphs</vt:lpstr>
      <vt:lpstr>Examples</vt:lpstr>
      <vt:lpstr>Hamiltonian Graphs</vt:lpstr>
      <vt:lpstr>Theorem</vt:lpstr>
      <vt:lpstr>Hamiltonian Graphs</vt:lpstr>
      <vt:lpstr>Konigsberg bridge Problem</vt:lpstr>
      <vt:lpstr>Unit-4- Trees-(5 hrs)</vt:lpstr>
      <vt:lpstr>Trees</vt:lpstr>
      <vt:lpstr>Properties of trees</vt:lpstr>
      <vt:lpstr>Trees</vt:lpstr>
      <vt:lpstr>Trees</vt:lpstr>
      <vt:lpstr>Trees</vt:lpstr>
      <vt:lpstr>Trees</vt:lpstr>
      <vt:lpstr>Kruskal’s Algorithm</vt:lpstr>
      <vt:lpstr>Kruskal’s Algorithm</vt:lpstr>
      <vt:lpstr>Unit-5-Tree traversals-5hours</vt:lpstr>
      <vt:lpstr>Slide 53</vt:lpstr>
      <vt:lpstr>Inorder Traversal </vt:lpstr>
      <vt:lpstr>Inorder Traversal </vt:lpstr>
      <vt:lpstr>Pre order traversal</vt:lpstr>
      <vt:lpstr>Pre order traversal</vt:lpstr>
      <vt:lpstr>Preorder traversal </vt:lpstr>
      <vt:lpstr>Postorder traversal</vt:lpstr>
      <vt:lpstr>Postorder traversal</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Theory</dc:title>
  <dc:creator>HP_User</dc:creator>
  <cp:lastModifiedBy>HP</cp:lastModifiedBy>
  <cp:revision>79</cp:revision>
  <dcterms:created xsi:type="dcterms:W3CDTF">2006-08-16T00:00:00Z</dcterms:created>
  <dcterms:modified xsi:type="dcterms:W3CDTF">2022-06-07T06:43:51Z</dcterms:modified>
</cp:coreProperties>
</file>